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28" r:id="rId2"/>
    <p:sldId id="313" r:id="rId3"/>
    <p:sldId id="314" r:id="rId4"/>
    <p:sldId id="332" r:id="rId5"/>
    <p:sldId id="315" r:id="rId6"/>
    <p:sldId id="319" r:id="rId7"/>
    <p:sldId id="316" r:id="rId8"/>
    <p:sldId id="324" r:id="rId9"/>
    <p:sldId id="323" r:id="rId10"/>
    <p:sldId id="325" r:id="rId11"/>
    <p:sldId id="331" r:id="rId12"/>
  </p:sldIdLst>
  <p:sldSz cx="9144000" cy="6858000" type="screen4x3"/>
  <p:notesSz cx="6858000" cy="9077325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2F0"/>
    <a:srgbClr val="615AF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6" autoAdjust="0"/>
    <p:restoredTop sz="94679" autoAdjust="0"/>
  </p:normalViewPr>
  <p:slideViewPr>
    <p:cSldViewPr>
      <p:cViewPr>
        <p:scale>
          <a:sx n="66" d="100"/>
          <a:sy n="66" d="100"/>
        </p:scale>
        <p:origin x="-1374" y="-9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PTIPLEX\Desktop\GraficaPatrimonio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na%20Mar&#237;a\Documents\REPORTES-2011\tasa%20inver-pm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GT"/>
  <c:chart>
    <c:title>
      <c:tx>
        <c:rich>
          <a:bodyPr/>
          <a:lstStyle/>
          <a:p>
            <a:pPr>
              <a:defRPr/>
            </a:pPr>
            <a:r>
              <a:rPr lang="en-US" sz="1400" dirty="0">
                <a:solidFill>
                  <a:schemeClr val="bg1"/>
                </a:solidFill>
              </a:rPr>
              <a:t>PATRIMONIO DEL  PLAN DE PRESTACIONES</a:t>
            </a:r>
          </a:p>
          <a:p>
            <a:pPr>
              <a:defRPr/>
            </a:pPr>
            <a:r>
              <a:rPr lang="en-US" sz="1400" dirty="0">
                <a:solidFill>
                  <a:schemeClr val="bg1"/>
                </a:solidFill>
              </a:rPr>
              <a:t>PERIODO DE AÑO 2006 A ABRIL DE 2011</a:t>
            </a:r>
          </a:p>
          <a:p>
            <a:pPr>
              <a:defRPr/>
            </a:pPr>
            <a:r>
              <a:rPr lang="en-US" sz="1000" dirty="0">
                <a:solidFill>
                  <a:schemeClr val="bg1"/>
                </a:solidFill>
              </a:rPr>
              <a:t>(EN</a:t>
            </a:r>
            <a:r>
              <a:rPr lang="en-US" sz="1000" baseline="0" dirty="0">
                <a:solidFill>
                  <a:schemeClr val="bg1"/>
                </a:solidFill>
              </a:rPr>
              <a:t> MILLONES DE QUETZALES)</a:t>
            </a:r>
            <a:endParaRPr lang="en-US" sz="10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3180146414289326"/>
          <c:y val="2.0181111972913453E-2"/>
        </c:manualLayout>
      </c:layout>
    </c:title>
    <c:view3D>
      <c:perspective val="30"/>
    </c:view3D>
    <c:plotArea>
      <c:layout>
        <c:manualLayout>
          <c:layoutTarget val="inner"/>
          <c:xMode val="edge"/>
          <c:yMode val="edge"/>
          <c:x val="1.6112676628153102E-2"/>
          <c:y val="1.8940053039776025E-2"/>
          <c:w val="0.96777464674369384"/>
          <c:h val="0.91550994730187274"/>
        </c:manualLayout>
      </c:layout>
      <c:bar3DChart>
        <c:barDir val="col"/>
        <c:grouping val="standard"/>
        <c:ser>
          <c:idx val="0"/>
          <c:order val="0"/>
          <c:tx>
            <c:strRef>
              <c:f>Hoja1!$A$7</c:f>
              <c:strCache>
                <c:ptCount val="1"/>
                <c:pt idx="0">
                  <c:v>PATRIMONIO</c:v>
                </c:pt>
              </c:strCache>
            </c:strRef>
          </c:tx>
          <c:spPr>
            <a:gradFill>
              <a:gsLst>
                <a:gs pos="0">
                  <a:srgbClr val="4F81BD">
                    <a:lumMod val="75000"/>
                  </a:srgbClr>
                </a:gs>
                <a:gs pos="50000">
                  <a:srgbClr val="4F81BD">
                    <a:tint val="44500"/>
                    <a:satMod val="16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lin ang="5400000" scaled="0"/>
            </a:gradFill>
          </c:spPr>
          <c:dLbls>
            <c:spPr>
              <a:solidFill>
                <a:schemeClr val="accent2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es-GT"/>
              </a:p>
            </c:txPr>
            <c:showVal val="1"/>
          </c:dLbls>
          <c:cat>
            <c:numRef>
              <c:f>Hoja1!$B$6:$G$6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 formatCode="mmm\-yy">
                  <c:v>40634</c:v>
                </c:pt>
              </c:numCache>
            </c:numRef>
          </c:cat>
          <c:val>
            <c:numRef>
              <c:f>Hoja1!$B$7:$G$7</c:f>
              <c:numCache>
                <c:formatCode>General</c:formatCode>
                <c:ptCount val="6"/>
                <c:pt idx="0">
                  <c:v>159.27000000000001</c:v>
                </c:pt>
                <c:pt idx="1">
                  <c:v>213.59</c:v>
                </c:pt>
                <c:pt idx="2">
                  <c:v>294.39999999999998</c:v>
                </c:pt>
                <c:pt idx="3">
                  <c:v>413.29</c:v>
                </c:pt>
                <c:pt idx="4">
                  <c:v>553.72</c:v>
                </c:pt>
                <c:pt idx="5">
                  <c:v>605.54</c:v>
                </c:pt>
              </c:numCache>
            </c:numRef>
          </c:val>
        </c:ser>
        <c:dLbls>
          <c:showVal val="1"/>
        </c:dLbls>
        <c:shape val="box"/>
        <c:axId val="32157696"/>
        <c:axId val="32160768"/>
        <c:axId val="800960"/>
      </c:bar3DChart>
      <c:catAx>
        <c:axId val="321576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 i="0" baseline="0">
                <a:solidFill>
                  <a:schemeClr val="bg1"/>
                </a:solidFill>
              </a:defRPr>
            </a:pPr>
            <a:endParaRPr lang="es-GT"/>
          </a:p>
        </c:txPr>
        <c:crossAx val="32160768"/>
        <c:crosses val="autoZero"/>
        <c:auto val="1"/>
        <c:lblAlgn val="ctr"/>
        <c:lblOffset val="100"/>
      </c:catAx>
      <c:valAx>
        <c:axId val="32160768"/>
        <c:scaling>
          <c:orientation val="minMax"/>
        </c:scaling>
        <c:delete val="1"/>
        <c:axPos val="l"/>
        <c:numFmt formatCode="General" sourceLinked="1"/>
        <c:tickLblPos val="none"/>
        <c:crossAx val="32157696"/>
        <c:crosses val="autoZero"/>
        <c:crossBetween val="between"/>
      </c:valAx>
      <c:serAx>
        <c:axId val="800960"/>
        <c:scaling>
          <c:orientation val="minMax"/>
        </c:scaling>
        <c:delete val="1"/>
        <c:axPos val="b"/>
        <c:tickLblPos val="none"/>
        <c:crossAx val="32160768"/>
        <c:crosses val="autoZero"/>
      </c:serAx>
    </c:plotArea>
    <c:plotVisOnly val="1"/>
  </c:chart>
  <c:spPr>
    <a:gradFill flip="none" rotWithShape="1">
      <a:gsLst>
        <a:gs pos="0">
          <a:srgbClr val="FBEAC7"/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13500000" scaled="0"/>
      <a:tileRect/>
    </a:gra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GT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GT" sz="1200" b="1" i="0" u="none" strike="noStrike" baseline="0">
                <a:solidFill>
                  <a:srgbClr val="000000"/>
                </a:solidFill>
                <a:latin typeface="Calibri"/>
              </a:rPr>
              <a:t>PLAN DE PRESTACIONES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GT" sz="1200" b="1" i="0" u="none" strike="noStrike" baseline="0">
                <a:solidFill>
                  <a:srgbClr val="000000"/>
                </a:solidFill>
                <a:latin typeface="Calibri"/>
              </a:rPr>
              <a:t>TASA PROMEDIO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GT" sz="1200" b="1" i="0" u="none" strike="noStrike" baseline="0">
                <a:solidFill>
                  <a:srgbClr val="000000"/>
                </a:solidFill>
                <a:latin typeface="Calibri"/>
              </a:rPr>
              <a:t> INVERSIONES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GT" sz="1200" b="1" i="0" u="none" strike="noStrike" baseline="0">
                <a:solidFill>
                  <a:srgbClr val="000000"/>
                </a:solidFill>
                <a:latin typeface="Calibri"/>
              </a:rPr>
              <a:t> PRÉSTAMOS E INVERSIONES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GT" sz="1200" b="1" i="0" u="none" strike="noStrike" baseline="0">
                <a:solidFill>
                  <a:srgbClr val="000000"/>
                </a:solidFill>
                <a:latin typeface="Calibri"/>
              </a:rPr>
              <a:t>AÑOS 2006 - ABRIL-2011</a:t>
            </a:r>
          </a:p>
        </c:rich>
      </c:tx>
      <c:layout/>
    </c:title>
    <c:view3D>
      <c:depthPercent val="100"/>
      <c:rAngAx val="1"/>
    </c:view3D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clustered"/>
        <c:ser>
          <c:idx val="0"/>
          <c:order val="0"/>
          <c:spPr>
            <a:ln>
              <a:solidFill>
                <a:schemeClr val="tx1"/>
              </a:solidFill>
            </a:ln>
            <a:effectLst>
              <a:outerShdw blurRad="50800" dist="50800" dir="5400000" algn="ctr" rotWithShape="0">
                <a:srgbClr val="000000">
                  <a:alpha val="52000"/>
                </a:srgbClr>
              </a:outerShdw>
            </a:effectLst>
          </c:spPr>
          <c:dLbls>
            <c:numFmt formatCode="#,##0.00" sourceLinked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GT"/>
              </a:p>
            </c:txPr>
            <c:showVal val="1"/>
          </c:dLbls>
          <c:cat>
            <c:strRef>
              <c:f>Hoja1!$E$19:$J$19</c:f>
              <c:strCach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abr-11</c:v>
                </c:pt>
              </c:strCache>
            </c:strRef>
          </c:cat>
          <c:val>
            <c:numRef>
              <c:f>Hoja1!$E$20:$J$20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spPr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c:spPr>
          <c:dLbls>
            <c:spPr>
              <a:solidFill>
                <a:schemeClr val="tx1"/>
              </a:solidFill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GT"/>
              </a:p>
            </c:txPr>
            <c:showVal val="1"/>
          </c:dLbls>
          <c:cat>
            <c:strRef>
              <c:f>Hoja1!$E$19:$J$19</c:f>
              <c:strCach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abr-11</c:v>
                </c:pt>
              </c:strCache>
            </c:strRef>
          </c:cat>
          <c:val>
            <c:numRef>
              <c:f>Hoja1!$E$21:$J$21</c:f>
              <c:numCache>
                <c:formatCode>General</c:formatCode>
                <c:ptCount val="6"/>
                <c:pt idx="0">
                  <c:v>12.96</c:v>
                </c:pt>
                <c:pt idx="1">
                  <c:v>12.83</c:v>
                </c:pt>
                <c:pt idx="2">
                  <c:v>11.22</c:v>
                </c:pt>
                <c:pt idx="3" formatCode="0.00">
                  <c:v>11.3</c:v>
                </c:pt>
                <c:pt idx="4" formatCode="0.00">
                  <c:v>11.2</c:v>
                </c:pt>
                <c:pt idx="5">
                  <c:v>10.46</c:v>
                </c:pt>
              </c:numCache>
            </c:numRef>
          </c:val>
        </c:ser>
        <c:gapWidth val="107"/>
        <c:gapDepth val="240"/>
        <c:shape val="box"/>
        <c:axId val="26215936"/>
        <c:axId val="26217472"/>
        <c:axId val="0"/>
      </c:bar3DChart>
      <c:catAx>
        <c:axId val="2621593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GT"/>
          </a:p>
        </c:txPr>
        <c:crossAx val="26217472"/>
        <c:crosses val="autoZero"/>
        <c:auto val="1"/>
        <c:lblAlgn val="ctr"/>
        <c:lblOffset val="100"/>
      </c:catAx>
      <c:valAx>
        <c:axId val="26217472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GT"/>
          </a:p>
        </c:txPr>
        <c:crossAx val="262159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gradFill>
      <a:gsLst>
        <a:gs pos="0">
          <a:schemeClr val="accent5">
            <a:lumMod val="75000"/>
          </a:schemeClr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5400000" scaled="0"/>
    </a:gra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GT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0.53107</cdr:y>
    </cdr:from>
    <cdr:to>
      <cdr:x>0.02817</cdr:x>
      <cdr:y>0.58862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0" y="3342017"/>
          <a:ext cx="244231" cy="362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 anchor="t" anchorCtr="0">
          <a:noAutofit/>
        </a:bodyPr>
        <a:lstStyle xmlns:a="http://schemas.openxmlformats.org/drawingml/2006/main"/>
        <a:p xmlns:a="http://schemas.openxmlformats.org/drawingml/2006/main">
          <a:r>
            <a:rPr lang="es-GT" sz="1000"/>
            <a:t>TASA</a:t>
          </a:r>
        </a:p>
      </cdr:txBody>
    </cdr:sp>
  </cdr:relSizeAnchor>
  <cdr:relSizeAnchor xmlns:cdr="http://schemas.openxmlformats.org/drawingml/2006/chartDrawing">
    <cdr:from>
      <cdr:x>0.0507</cdr:x>
      <cdr:y>0.53946</cdr:y>
    </cdr:from>
    <cdr:to>
      <cdr:x>0.15617</cdr:x>
      <cdr:y>0.68476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439615" y="33948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GT"/>
        </a:p>
      </cdr:txBody>
    </cdr:sp>
  </cdr:relSizeAnchor>
  <cdr:relSizeAnchor xmlns:cdr="http://schemas.openxmlformats.org/drawingml/2006/chartDrawing">
    <cdr:from>
      <cdr:x>0.45258</cdr:x>
      <cdr:y>0.96248</cdr:y>
    </cdr:from>
    <cdr:to>
      <cdr:x>0.51925</cdr:x>
      <cdr:y>0.99224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3923974" y="6056923"/>
          <a:ext cx="578013" cy="1872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GT" sz="1000"/>
            <a:t>AÑOS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3866"/>
          </a:xfrm>
          <a:prstGeom prst="rect">
            <a:avLst/>
          </a:prstGeom>
        </p:spPr>
        <p:txBody>
          <a:bodyPr vert="horz" lIns="91047" tIns="45524" rIns="91047" bIns="45524" rtlCol="0"/>
          <a:lstStyle>
            <a:lvl1pPr algn="l">
              <a:defRPr sz="1100"/>
            </a:lvl1pPr>
          </a:lstStyle>
          <a:p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3866"/>
          </a:xfrm>
          <a:prstGeom prst="rect">
            <a:avLst/>
          </a:prstGeom>
        </p:spPr>
        <p:txBody>
          <a:bodyPr vert="horz" lIns="91047" tIns="45524" rIns="91047" bIns="45524" rtlCol="0"/>
          <a:lstStyle>
            <a:lvl1pPr algn="r">
              <a:defRPr sz="1100"/>
            </a:lvl1pPr>
          </a:lstStyle>
          <a:p>
            <a:fld id="{FD9E494A-94D6-45CE-B4BD-1C1F5A78933F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79450"/>
            <a:ext cx="4538662" cy="3405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47" tIns="45524" rIns="91047" bIns="45524" rtlCol="0" anchor="ctr"/>
          <a:lstStyle/>
          <a:p>
            <a:endParaRPr lang="es-GT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11730"/>
            <a:ext cx="5486400" cy="4084796"/>
          </a:xfrm>
          <a:prstGeom prst="rect">
            <a:avLst/>
          </a:prstGeom>
        </p:spPr>
        <p:txBody>
          <a:bodyPr vert="horz" lIns="91047" tIns="45524" rIns="91047" bIns="45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21884"/>
            <a:ext cx="2971800" cy="453866"/>
          </a:xfrm>
          <a:prstGeom prst="rect">
            <a:avLst/>
          </a:prstGeom>
        </p:spPr>
        <p:txBody>
          <a:bodyPr vert="horz" lIns="91047" tIns="45524" rIns="91047" bIns="45524" rtlCol="0" anchor="b"/>
          <a:lstStyle>
            <a:lvl1pPr algn="l">
              <a:defRPr sz="1100"/>
            </a:lvl1pPr>
          </a:lstStyle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21884"/>
            <a:ext cx="2971800" cy="453866"/>
          </a:xfrm>
          <a:prstGeom prst="rect">
            <a:avLst/>
          </a:prstGeom>
        </p:spPr>
        <p:txBody>
          <a:bodyPr vert="horz" lIns="91047" tIns="45524" rIns="91047" bIns="45524" rtlCol="0" anchor="b"/>
          <a:lstStyle>
            <a:lvl1pPr algn="r">
              <a:defRPr sz="1100"/>
            </a:lvl1pPr>
          </a:lstStyle>
          <a:p>
            <a:fld id="{9D6DDBD7-5C50-4DA8-A54E-775B937E6648}" type="slidenum">
              <a:rPr lang="es-GT" smtClean="0"/>
              <a:pPr/>
              <a:t>‹Nº›</a:t>
            </a:fld>
            <a:endParaRPr lang="es-G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60463" y="679450"/>
            <a:ext cx="4538662" cy="34051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DDBD7-5C50-4DA8-A54E-775B937E6648}" type="slidenum">
              <a:rPr lang="es-GT" smtClean="0"/>
              <a:pPr/>
              <a:t>1</a:t>
            </a:fld>
            <a:endParaRPr lang="es-G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7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1"/>
            <a:ext cx="533400" cy="365125"/>
          </a:xfrm>
        </p:spPr>
        <p:txBody>
          <a:bodyPr/>
          <a:lstStyle/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900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4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1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29BB215-FF05-4FF4-B510-86AF254C99D8}" type="datetimeFigureOut">
              <a:rPr lang="es-GT" smtClean="0"/>
              <a:pPr/>
              <a:t>09/08/2011</a:t>
            </a:fld>
            <a:endParaRPr lang="es-G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1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1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2E58D56-05E3-4E5B-9253-A5C5E92DC82E}" type="slidenum">
              <a:rPr lang="es-GT" smtClean="0"/>
              <a:pPr/>
              <a:t>‹Nº›</a:t>
            </a:fld>
            <a:endParaRPr lang="es-G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3047823"/>
            <a:ext cx="9144000" cy="2167128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100" b="1" dirty="0" smtClean="0"/>
              <a:t>SITUACIÓN FINANCIERA DEL PLAN </a:t>
            </a:r>
            <a:r>
              <a:rPr lang="es-MX" sz="3100" b="1" dirty="0"/>
              <a:t>DE PRESTACIONES DEL PERSONAL DE LA UNIVERSIDAD DE SAN CARLOS DE GUATEMALA </a:t>
            </a:r>
            <a:r>
              <a:rPr lang="es-GT" sz="3900" dirty="0"/>
              <a:t/>
            </a:r>
            <a:br>
              <a:rPr lang="es-GT" sz="3900" dirty="0"/>
            </a:br>
            <a:r>
              <a:rPr lang="es-MX" sz="3100" dirty="0"/>
              <a:t>AL </a:t>
            </a:r>
            <a:r>
              <a:rPr lang="es-MX" sz="3100" dirty="0" smtClean="0"/>
              <a:t>30 </a:t>
            </a:r>
            <a:r>
              <a:rPr lang="es-MX" sz="3100" dirty="0"/>
              <a:t>DE </a:t>
            </a:r>
            <a:r>
              <a:rPr lang="es-MX" sz="3100" dirty="0" smtClean="0"/>
              <a:t>ABRIL </a:t>
            </a:r>
            <a:r>
              <a:rPr lang="es-MX" sz="3100" dirty="0"/>
              <a:t>DE </a:t>
            </a:r>
            <a:r>
              <a:rPr lang="es-MX" sz="3100" dirty="0" smtClean="0"/>
              <a:t>2011</a:t>
            </a:r>
            <a:r>
              <a:rPr lang="es-GT" dirty="0"/>
              <a:t/>
            </a:r>
            <a:br>
              <a:rPr lang="es-GT" dirty="0"/>
            </a:br>
            <a:endParaRPr lang="es-GT" dirty="0"/>
          </a:p>
        </p:txBody>
      </p:sp>
      <p:pic>
        <p:nvPicPr>
          <p:cNvPr id="3" name="2 Imagen" descr="usac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868" y="857232"/>
            <a:ext cx="1714488" cy="1714488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524000"/>
          </a:xfrm>
        </p:spPr>
        <p:txBody>
          <a:bodyPr>
            <a:normAutofit/>
          </a:bodyPr>
          <a:lstStyle/>
          <a:p>
            <a:pPr algn="ctr"/>
            <a:r>
              <a:rPr lang="es-ES" sz="2800" dirty="0" smtClean="0"/>
              <a:t>Pagos  de la USAC  al Plan de Prestaciones </a:t>
            </a:r>
            <a:br>
              <a:rPr lang="es-ES" sz="2800" dirty="0" smtClean="0"/>
            </a:br>
            <a:r>
              <a:rPr lang="es-ES" sz="2800" dirty="0" smtClean="0"/>
              <a:t>Año  2010</a:t>
            </a:r>
            <a:br>
              <a:rPr lang="es-ES" sz="2800" dirty="0" smtClean="0"/>
            </a:br>
            <a:r>
              <a:rPr lang="es-ES" sz="2800" dirty="0" smtClean="0"/>
              <a:t>(Expresado en millones) </a:t>
            </a:r>
            <a:endParaRPr lang="es-GT" sz="2800" dirty="0"/>
          </a:p>
        </p:txBody>
      </p:sp>
      <p:sp>
        <p:nvSpPr>
          <p:cNvPr id="4" name="3 Rectángulo"/>
          <p:cNvSpPr/>
          <p:nvPr/>
        </p:nvSpPr>
        <p:spPr>
          <a:xfrm>
            <a:off x="323528" y="2636912"/>
            <a:ext cx="8352928" cy="274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Cuota Patronal				Q. 183.9		   97.25%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ES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Bono de Solidaridad			Q.     2.7		     1.43%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ES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Sueldos Administrativos, Prestaciones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y Honorarios				Q.     2.5		      1.32%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ES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ES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Total 				Q. 189.1		  100.00%</a:t>
            </a:r>
            <a:endParaRPr lang="es-ES" sz="14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85720" y="1628801"/>
          <a:ext cx="8246720" cy="4690065"/>
        </p:xfrm>
        <a:graphic>
          <a:graphicData uri="http://schemas.openxmlformats.org/drawingml/2006/table">
            <a:tbl>
              <a:tblPr/>
              <a:tblGrid>
                <a:gridCol w="1149367"/>
                <a:gridCol w="2202956"/>
                <a:gridCol w="1798053"/>
                <a:gridCol w="1391446"/>
                <a:gridCol w="1704898"/>
              </a:tblGrid>
              <a:tr h="603035"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Cuotas</a:t>
                      </a: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        %</a:t>
                      </a:r>
                      <a:endParaRPr lang="es-GT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30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GT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  <a:r>
                        <a:rPr lang="es-GT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. CUOTA </a:t>
                      </a:r>
                      <a:r>
                        <a:rPr lang="es-GT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ACTUAL</a:t>
                      </a: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USAC              =</a:t>
                      </a: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33.78</a:t>
                      </a: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76.15%</a:t>
                      </a: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30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desde 01/01/2006</a:t>
                      </a: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Trabajador   </a:t>
                      </a:r>
                      <a:r>
                        <a:rPr lang="es-GT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=</a:t>
                      </a:r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000" b="0" i="0" u="sng" strike="noStrike">
                          <a:solidFill>
                            <a:schemeClr val="tx1"/>
                          </a:solidFill>
                          <a:latin typeface="Calibri"/>
                        </a:rPr>
                        <a:t>10.58</a:t>
                      </a: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000" b="0" i="0" u="sng" strike="noStrike">
                          <a:solidFill>
                            <a:schemeClr val="tx1"/>
                          </a:solidFill>
                          <a:latin typeface="Calibri"/>
                        </a:rPr>
                        <a:t>23.85%</a:t>
                      </a: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3035"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44.36</a:t>
                      </a:r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100.00%</a:t>
                      </a:r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3035"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329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GT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2. Monto Anual </a:t>
                      </a:r>
                      <a:r>
                        <a:rPr lang="es-GT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aproximado para </a:t>
                      </a:r>
                      <a:r>
                        <a:rPr lang="es-GT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punto de </a:t>
                      </a:r>
                      <a:r>
                        <a:rPr lang="es-GT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algn="l" fontAlgn="b"/>
                      <a:r>
                        <a:rPr lang="es-GT" sz="2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Cuota    =            </a:t>
                      </a:r>
                      <a:endParaRPr lang="es-GT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Q. </a:t>
                      </a:r>
                      <a:r>
                        <a:rPr lang="es-GT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5.5 millones anuales a </a:t>
                      </a:r>
                    </a:p>
                    <a:p>
                      <a:pPr algn="l" fontAlgn="b"/>
                      <a:r>
                        <a:rPr lang="es-GT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       partir del primer año.</a:t>
                      </a:r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</a:tr>
              <a:tr h="6030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</a:t>
                      </a:r>
                      <a:r>
                        <a:rPr lang="es-GT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es-GT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(</a:t>
                      </a:r>
                      <a:r>
                        <a:rPr lang="es-GT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base de cálculo:  </a:t>
                      </a:r>
                      <a:r>
                        <a:rPr lang="es-GT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ingresos </a:t>
                      </a:r>
                      <a:endParaRPr lang="es-GT" sz="2000" b="0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es-GT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por</a:t>
                      </a:r>
                      <a:r>
                        <a:rPr lang="es-GT" sz="20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Cuota laboral y patronal </a:t>
                      </a:r>
                    </a:p>
                    <a:p>
                      <a:pPr algn="l" fontAlgn="b"/>
                      <a:r>
                        <a:rPr lang="es-GT" sz="20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  </a:t>
                      </a:r>
                      <a:r>
                        <a:rPr lang="es-GT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del </a:t>
                      </a:r>
                      <a:r>
                        <a:rPr lang="es-GT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año </a:t>
                      </a:r>
                      <a:r>
                        <a:rPr lang="es-GT" sz="20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2010)</a:t>
                      </a:r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200" marR="7200" marT="72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827584" y="260648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s-GT" sz="28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Cuotas de contribución al Plan vigentes </a:t>
            </a:r>
          </a:p>
          <a:p>
            <a:pPr algn="ctr">
              <a:spcBef>
                <a:spcPct val="0"/>
              </a:spcBef>
            </a:pPr>
            <a:r>
              <a:rPr lang="es-GT" sz="28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y  Costo Anual por  Punto de Cuota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7" y="277814"/>
            <a:ext cx="8893175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2400" dirty="0" smtClean="0"/>
              <a:t>		      Estado de Ingreso y Egresos </a:t>
            </a:r>
            <a:br>
              <a:rPr lang="es-ES" sz="2400" dirty="0" smtClean="0"/>
            </a:br>
            <a:r>
              <a:rPr lang="es-ES" sz="2400" dirty="0" smtClean="0"/>
              <a:t>		del 1 de Enero al 30 de Abril de 2011 </a:t>
            </a:r>
            <a:br>
              <a:rPr lang="es-ES" sz="2400" dirty="0" smtClean="0"/>
            </a:br>
            <a:r>
              <a:rPr lang="es-ES" sz="2400" dirty="0" smtClean="0"/>
              <a:t>                                              (Expresado en Millones</a:t>
            </a:r>
            <a:r>
              <a:rPr lang="es-ES" sz="3200" dirty="0" smtClean="0"/>
              <a:t>)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60549"/>
            <a:ext cx="7920880" cy="452077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Ingresos por Cuotas			Q  83.80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Productos Financieros 		Q  15.58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Ingresos Extraordinarios		Q    0.95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s-ES" sz="2600" b="1" dirty="0" smtClean="0">
                <a:latin typeface="Arial" pitchFamily="34" charset="0"/>
                <a:cs typeface="Arial" pitchFamily="34" charset="0"/>
              </a:rPr>
              <a:t>Total Ingresos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	Q 100.33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Gastos de Administración		Q    0.19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Gastos Financieros			Q    0.00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Gastos de Prestaciones		Q  48.22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Otros gastos				Q    0.13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s-ES" sz="2600" b="1" dirty="0" smtClean="0">
                <a:latin typeface="Arial" pitchFamily="34" charset="0"/>
                <a:cs typeface="Arial" pitchFamily="34" charset="0"/>
              </a:rPr>
              <a:t>Total  Egresos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	Q  48.54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600" b="1" dirty="0" smtClean="0">
                <a:latin typeface="Arial" pitchFamily="34" charset="0"/>
                <a:cs typeface="Arial" pitchFamily="34" charset="0"/>
              </a:rPr>
              <a:t>Excedente del período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		Q  51.79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E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71440" y="260351"/>
            <a:ext cx="889317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s-ES" sz="24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Estado de Situación</a:t>
            </a:r>
            <a:br>
              <a:rPr lang="es-ES" sz="24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s-ES" sz="24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Al </a:t>
            </a:r>
            <a:r>
              <a:rPr lang="es-ES" sz="24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30 </a:t>
            </a:r>
            <a:r>
              <a:rPr lang="es-ES" sz="24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de </a:t>
            </a:r>
            <a:r>
              <a:rPr lang="es-ES" sz="24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Abril </a:t>
            </a:r>
            <a:r>
              <a:rPr lang="es-ES" sz="24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de </a:t>
            </a:r>
            <a:r>
              <a:rPr lang="es-ES" sz="24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2011 </a:t>
            </a:r>
            <a:r>
              <a:rPr lang="es-ES" sz="24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s-ES" sz="24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s-ES" sz="24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(Expresado en Millones)</a:t>
            </a: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1043608" y="1571612"/>
            <a:ext cx="7560840" cy="4809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Activo</a:t>
            </a:r>
            <a:r>
              <a:rPr lang="es-E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Caja </a:t>
            </a:r>
            <a:r>
              <a:rPr lang="es-E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y Bancos		</a:t>
            </a:r>
            <a:r>
              <a:rPr lang="es-E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	Q   36.45</a:t>
            </a:r>
            <a:endParaRPr lang="es-ES" sz="2000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Inversiones en </a:t>
            </a:r>
            <a:r>
              <a:rPr lang="es-E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Reservas (neto)		Q 553.92</a:t>
            </a:r>
            <a:endParaRPr lang="es-ES" sz="2000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Cuentas por Cobrar	</a:t>
            </a:r>
            <a:r>
              <a:rPr lang="es-E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	Q   29.01</a:t>
            </a:r>
            <a:endParaRPr lang="es-ES" sz="2000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Deudores Diversos		</a:t>
            </a:r>
            <a:r>
              <a:rPr lang="es-E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Q     0.10</a:t>
            </a:r>
            <a:endParaRPr lang="es-ES" sz="2000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Activo Fijo			</a:t>
            </a:r>
            <a:r>
              <a:rPr lang="es-E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Q     0.86</a:t>
            </a:r>
            <a:endParaRPr lang="es-ES" sz="2000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	</a:t>
            </a: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Suma </a:t>
            </a:r>
            <a:r>
              <a:rPr lang="es-E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de </a:t>
            </a: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Activo		Q 620.34</a:t>
            </a:r>
            <a:endParaRPr lang="es-ES" sz="20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Pasivo</a:t>
            </a:r>
            <a:r>
              <a:rPr lang="es-E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Cuentas </a:t>
            </a:r>
            <a:r>
              <a:rPr lang="es-E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por Pagar			</a:t>
            </a:r>
            <a:r>
              <a:rPr lang="es-E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Q   13.45</a:t>
            </a:r>
            <a:endParaRPr lang="es-ES" sz="2000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Acreedores Diversos		</a:t>
            </a:r>
            <a:r>
              <a:rPr lang="es-E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Q     1.35</a:t>
            </a:r>
            <a:endParaRPr lang="es-ES" sz="2000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		Suma del Pasivo	</a:t>
            </a: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Q   14.80</a:t>
            </a:r>
            <a:endParaRPr lang="es-ES" sz="20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	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Patrimonio Neto			</a:t>
            </a: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Q 605.54</a:t>
            </a:r>
            <a:endParaRPr lang="es-ES" sz="2000" b="1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Suma </a:t>
            </a:r>
            <a:r>
              <a:rPr lang="es-E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Pasivo y Patrimonio	</a:t>
            </a: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Q 620.34</a:t>
            </a:r>
            <a:r>
              <a:rPr lang="es-E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E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 Gráfico"/>
          <p:cNvGraphicFramePr>
            <a:graphicFrameLocks noGrp="1"/>
          </p:cNvGraphicFramePr>
          <p:nvPr/>
        </p:nvGraphicFramePr>
        <p:xfrm>
          <a:off x="236904" y="282493"/>
          <a:ext cx="8670192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857224" y="214291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sz="24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Inversiones Plan de Prestaciones</a:t>
            </a:r>
          </a:p>
          <a:p>
            <a:pPr algn="ctr"/>
            <a:r>
              <a:rPr lang="es-GT" sz="24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Al 30 de Abril de 2011</a:t>
            </a:r>
          </a:p>
          <a:p>
            <a:pPr algn="ctr"/>
            <a:r>
              <a:rPr lang="es-GT" sz="2400" b="1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(Expresado en millones)</a:t>
            </a:r>
            <a:endParaRPr lang="es-GT" sz="2400" b="1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83568" y="1844824"/>
            <a:ext cx="792088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Bancos Privados		Q. 268.04		 48.39%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ES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Ministerio Finanzas		Q.   73.00		 13.17%</a:t>
            </a:r>
            <a:endParaRPr lang="es-ES" sz="14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(Bonos del Tesoro)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ES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Bancos Estatales		Q. 137.24		 24.78%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ES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Préstamos a Trabajadores	Q.   75.64		 13.66%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y Jubilados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ES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ES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Total Inversiones		Q. 553.92		100.00%</a:t>
            </a:r>
            <a:endParaRPr lang="es-ES" sz="16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ES" sz="16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s-E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			</a:t>
            </a:r>
            <a:endParaRPr lang="es-ES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632396" y="1396999"/>
          <a:ext cx="5879208" cy="4064003"/>
        </p:xfrm>
        <a:graphic>
          <a:graphicData uri="http://schemas.openxmlformats.org/drawingml/2006/table">
            <a:tbl>
              <a:tblPr/>
              <a:tblGrid>
                <a:gridCol w="489934"/>
                <a:gridCol w="489934"/>
                <a:gridCol w="489934"/>
                <a:gridCol w="489934"/>
                <a:gridCol w="489934"/>
                <a:gridCol w="489934"/>
                <a:gridCol w="489934"/>
                <a:gridCol w="489934"/>
                <a:gridCol w="489934"/>
                <a:gridCol w="489934"/>
                <a:gridCol w="489934"/>
                <a:gridCol w="489934"/>
              </a:tblGrid>
              <a:tr h="107785">
                <a:tc>
                  <a:txBody>
                    <a:bodyPr/>
                    <a:lstStyle/>
                    <a:p>
                      <a:pPr algn="l" fontAlgn="b"/>
                      <a:endParaRPr lang="es-GT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111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1 Gráfico"/>
          <p:cNvGraphicFramePr>
            <a:graphicFrameLocks noGrp="1"/>
          </p:cNvGraphicFramePr>
          <p:nvPr/>
        </p:nvGraphicFramePr>
        <p:xfrm>
          <a:off x="179512" y="188640"/>
          <a:ext cx="8658225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467543" y="548681"/>
          <a:ext cx="8208913" cy="5616624"/>
        </p:xfrm>
        <a:graphic>
          <a:graphicData uri="http://schemas.openxmlformats.org/drawingml/2006/table">
            <a:tbl>
              <a:tblPr/>
              <a:tblGrid>
                <a:gridCol w="135615"/>
                <a:gridCol w="1762988"/>
                <a:gridCol w="1762988"/>
                <a:gridCol w="1407000"/>
                <a:gridCol w="1864698"/>
                <a:gridCol w="1034061"/>
                <a:gridCol w="241563"/>
              </a:tblGrid>
              <a:tr h="271994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8630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GT" sz="1600" b="1" i="0" u="none" strike="noStrike" dirty="0">
                          <a:latin typeface="Arial"/>
                        </a:rPr>
                        <a:t>          RANGO DE JUBILACIONES  ACUMULADAS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GT" sz="1600" b="1" i="0" u="none" strike="noStrike" dirty="0">
                          <a:latin typeface="Arial"/>
                        </a:rPr>
                        <a:t>     AL 30 DE ABRIL DE 2011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400" b="0" i="0" u="none" strike="noStrike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300" b="0" i="0" u="none" strike="noStrike" dirty="0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400" b="0" i="0" u="none" strike="noStrike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400" b="0" i="0" u="none" strike="noStrike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400" b="0" i="0" u="none" strike="noStrike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253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GT" sz="1600" b="1" i="0" u="none" strike="noStrike" dirty="0">
                          <a:latin typeface="Arial"/>
                        </a:rPr>
                        <a:t>                         RANGO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600" b="1" i="0" u="none" strike="noStrike">
                          <a:latin typeface="Arial"/>
                        </a:rPr>
                        <a:t>CANTIDAD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600" b="1" i="0" u="none" strike="noStrike">
                          <a:latin typeface="Arial"/>
                        </a:rPr>
                        <a:t>MENSUAL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600" b="1" i="0" u="none" strike="noStrike">
                          <a:latin typeface="Arial"/>
                        </a:rPr>
                        <a:t>%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3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253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>
                          <a:latin typeface="Arial"/>
                        </a:rPr>
                        <a:t>Q1.00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 dirty="0">
                          <a:latin typeface="Arial"/>
                        </a:rPr>
                        <a:t>Q5,000.00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>
                          <a:latin typeface="Arial"/>
                        </a:rPr>
                        <a:t>1234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>
                          <a:latin typeface="Arial"/>
                        </a:rPr>
                        <a:t>Q2,882,368.38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600" b="0" i="0" u="none" strike="noStrike">
                          <a:latin typeface="Arial"/>
                        </a:rPr>
                        <a:t>     66.34 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253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>
                          <a:latin typeface="Arial"/>
                        </a:rPr>
                        <a:t>Q5,000.01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 dirty="0">
                          <a:latin typeface="Arial"/>
                        </a:rPr>
                        <a:t>Q10,000.00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 dirty="0">
                          <a:latin typeface="Arial"/>
                        </a:rPr>
                        <a:t>432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>
                          <a:latin typeface="Arial"/>
                        </a:rPr>
                        <a:t>Q3,248,117.40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600" b="0" i="0" u="none" strike="noStrike">
                          <a:latin typeface="Arial"/>
                        </a:rPr>
                        <a:t>     23.23 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253">
                <a:tc>
                  <a:txBody>
                    <a:bodyPr/>
                    <a:lstStyle/>
                    <a:p>
                      <a:pPr algn="r" fontAlgn="b"/>
                      <a:r>
                        <a:rPr lang="es-GT" sz="1000" b="1" i="0" u="none" strike="noStrike">
                          <a:latin typeface="Arial"/>
                        </a:rPr>
                        <a:t>*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>
                          <a:latin typeface="Arial"/>
                        </a:rPr>
                        <a:t>Q10,000.01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 dirty="0">
                          <a:latin typeface="Arial"/>
                        </a:rPr>
                        <a:t>Q15,000.00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 dirty="0">
                          <a:latin typeface="Arial"/>
                        </a:rPr>
                        <a:t>178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>
                          <a:latin typeface="Arial"/>
                        </a:rPr>
                        <a:t>Q2,169,898.18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600" b="0" i="0" u="none" strike="noStrike">
                          <a:latin typeface="Arial"/>
                        </a:rPr>
                        <a:t>       9.57 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253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>
                          <a:latin typeface="Arial"/>
                        </a:rPr>
                        <a:t>Q15,000.01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>
                          <a:latin typeface="Arial"/>
                        </a:rPr>
                        <a:t>Q21,684.00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 dirty="0">
                          <a:latin typeface="Arial"/>
                        </a:rPr>
                        <a:t>16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0" i="0" u="none" strike="noStrike">
                          <a:latin typeface="Arial"/>
                        </a:rPr>
                        <a:t>Q265,521.94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600" b="0" i="0" u="none" strike="noStrike">
                          <a:latin typeface="Arial"/>
                        </a:rPr>
                        <a:t>       0.86 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3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600" b="1" i="0" u="none" strike="noStrike">
                          <a:latin typeface="Arial"/>
                        </a:rPr>
                        <a:t>            TOTAL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6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1" i="0" u="none" strike="noStrike" dirty="0">
                          <a:latin typeface="Arial"/>
                        </a:rPr>
                        <a:t>1860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600" b="1" i="0" u="none" strike="noStrike" dirty="0">
                          <a:latin typeface="Arial"/>
                        </a:rPr>
                        <a:t>Q8,565,905.90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600" b="0" i="0" u="none" strike="noStrike">
                          <a:latin typeface="Arial"/>
                        </a:rPr>
                        <a:t>   100.00 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600" b="1" i="0" u="none" strike="noStrike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600" b="1" i="0" u="none" strike="noStrike" dirty="0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600" b="1" i="0" u="none" strike="noStrike" dirty="0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600" b="1" i="0" u="none" strike="noStrike" dirty="0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600" b="1" i="0" u="none" strike="noStrike" dirty="0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4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994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GT" sz="1200" b="0" i="0" u="none" strike="noStrike" dirty="0">
                          <a:latin typeface="Arial"/>
                        </a:rPr>
                        <a:t>Fuente: Nominas Plan de Prestaciones, USAC.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GT" sz="1200" b="0" i="0" u="none" strike="noStrike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900" b="0" i="0" u="none" strike="noStrike" dirty="0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900" b="0" i="0" u="none" strike="noStrike" dirty="0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994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200" b="0" i="0" u="none" strike="noStrike" dirty="0">
                          <a:latin typeface="Arial"/>
                        </a:rPr>
                        <a:t>Año: 2011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200" b="0" i="0" u="none" strike="noStrike" dirty="0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200" b="0" i="0" u="none" strike="noStrike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000" b="0" i="0" u="none" strike="noStrike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000" b="0" i="0" u="none" strike="noStrike">
                        <a:latin typeface="Arial"/>
                      </a:endParaRP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994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5">
                  <a:txBody>
                    <a:bodyPr/>
                    <a:lstStyle/>
                    <a:p>
                      <a:pPr algn="l" fontAlgn="b"/>
                      <a:r>
                        <a:rPr lang="es-GT" sz="1200" b="0" i="0" u="none" strike="noStrike" dirty="0">
                          <a:latin typeface="Arial"/>
                        </a:rPr>
                        <a:t>* Las jubilaciones mayores de Q.10,000.00, corresponden a quienes dejaron de laborar en la universidad, para pasar a las clases pasivas, antes del 28/06/2004, fecha en la cual el Consejo Superior Universitario en el Punto </a:t>
                      </a:r>
                      <a:r>
                        <a:rPr lang="es-GT" sz="1200" b="0" i="0" u="none" strike="noStrike" dirty="0" smtClean="0">
                          <a:latin typeface="Arial"/>
                        </a:rPr>
                        <a:t>Único, </a:t>
                      </a:r>
                      <a:r>
                        <a:rPr lang="es-GT" sz="1200" b="0" i="0" u="none" strike="noStrike" dirty="0">
                          <a:latin typeface="Arial"/>
                        </a:rPr>
                        <a:t>del Acta  14-2004, estableció para las jubilaciones un techo máximo de Q.10,000.00 mensuales. 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994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994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3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46" marR="9446" marT="944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55576" y="188632"/>
          <a:ext cx="7704856" cy="6264703"/>
        </p:xfrm>
        <a:graphic>
          <a:graphicData uri="http://schemas.openxmlformats.org/drawingml/2006/table">
            <a:tbl>
              <a:tblPr/>
              <a:tblGrid>
                <a:gridCol w="2263574"/>
                <a:gridCol w="2263574"/>
                <a:gridCol w="3177708"/>
              </a:tblGrid>
              <a:tr h="45485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GT" sz="2000" b="1" i="0" u="none" strike="noStrike" dirty="0">
                          <a:latin typeface="Arial"/>
                        </a:rPr>
                        <a:t>NUMERO Y MONTO PAGADO MENSUAL EN DICIEMBRE</a:t>
                      </a:r>
                    </a:p>
                  </a:txBody>
                  <a:tcPr marL="5380" marR="5380" marT="5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</a:tr>
              <a:tr h="45485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GT" sz="2000" b="1" i="0" u="none" strike="noStrike" dirty="0">
                          <a:latin typeface="Arial"/>
                        </a:rPr>
                        <a:t>JUBILACIONES Y PENSIONES POR VIUDEZ Y ORFANDAD</a:t>
                      </a:r>
                    </a:p>
                  </a:txBody>
                  <a:tcPr marL="5380" marR="5380" marT="5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</a:tr>
              <a:tr h="45485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GT" sz="2000" b="1" i="0" u="none" strike="noStrike" dirty="0">
                          <a:latin typeface="Arial"/>
                        </a:rPr>
                        <a:t>PERIODO:  AÑO 1985  -  ABRIL 2011</a:t>
                      </a:r>
                    </a:p>
                  </a:txBody>
                  <a:tcPr marL="5380" marR="5380" marT="5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</a:tr>
              <a:tr h="402869"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 dirty="0">
                        <a:latin typeface="Arial"/>
                      </a:endParaRPr>
                    </a:p>
                  </a:txBody>
                  <a:tcPr marL="5380" marR="5380" marT="5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 dirty="0">
                        <a:latin typeface="Arial"/>
                      </a:endParaRPr>
                    </a:p>
                  </a:txBody>
                  <a:tcPr marL="5380" marR="5380" marT="5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600" b="0" i="0" u="none" strike="noStrike" dirty="0">
                        <a:latin typeface="Arial"/>
                      </a:endParaRPr>
                    </a:p>
                  </a:txBody>
                  <a:tcPr marL="5380" marR="5380" marT="5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9701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400" b="1" i="0" u="none" strike="noStrike" dirty="0">
                          <a:latin typeface="Arial"/>
                        </a:rPr>
                        <a:t>AÑO</a:t>
                      </a:r>
                    </a:p>
                  </a:txBody>
                  <a:tcPr marL="5380" marR="5380" marT="5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400" b="1" i="0" u="none" strike="noStrike" dirty="0">
                          <a:latin typeface="Arial"/>
                        </a:rPr>
                        <a:t>NUMERO</a:t>
                      </a:r>
                    </a:p>
                  </a:txBody>
                  <a:tcPr marL="5380" marR="5380" marT="5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1" i="0" u="none" strike="noStrike" dirty="0">
                          <a:latin typeface="Arial"/>
                        </a:rPr>
                        <a:t>MONTO MENSUAL PAGADO</a:t>
                      </a:r>
                    </a:p>
                  </a:txBody>
                  <a:tcPr marL="5380" marR="5380" marT="53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511"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>
                          <a:latin typeface="Arial"/>
                        </a:rPr>
                        <a:t>1985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>
                          <a:latin typeface="Arial"/>
                        </a:rPr>
                        <a:t>564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400" b="0" i="0" u="none" strike="noStrike" dirty="0">
                          <a:latin typeface="Arial"/>
                        </a:rPr>
                        <a:t> Q            174,557.86 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2511"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>
                          <a:latin typeface="Arial"/>
                        </a:rPr>
                        <a:t>1990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>
                          <a:latin typeface="Arial"/>
                        </a:rPr>
                        <a:t>816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400" b="0" i="0" u="none" strike="noStrike" dirty="0">
                          <a:latin typeface="Arial"/>
                        </a:rPr>
                        <a:t> Q            506,151.37 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2511"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>
                          <a:latin typeface="Arial"/>
                        </a:rPr>
                        <a:t>1995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>
                          <a:latin typeface="Arial"/>
                        </a:rPr>
                        <a:t>1,196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400" b="0" i="0" u="none" strike="noStrike" dirty="0">
                          <a:latin typeface="Arial"/>
                        </a:rPr>
                        <a:t> Q         1,309,786.30 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2511"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>
                          <a:latin typeface="Arial"/>
                        </a:rPr>
                        <a:t>2000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>
                          <a:latin typeface="Arial"/>
                        </a:rPr>
                        <a:t>1,910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400" b="0" i="0" u="none" strike="noStrike" dirty="0">
                          <a:latin typeface="Arial"/>
                        </a:rPr>
                        <a:t> Q         4,661,869.59 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2511"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>
                          <a:latin typeface="Arial"/>
                        </a:rPr>
                        <a:t>2005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>
                          <a:latin typeface="Arial"/>
                        </a:rPr>
                        <a:t>2,521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400" b="0" i="0" u="none" strike="noStrike" dirty="0">
                          <a:latin typeface="Arial"/>
                        </a:rPr>
                        <a:t> Q         8,820,853.81 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2511"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 smtClean="0">
                          <a:latin typeface="Arial"/>
                        </a:rPr>
                        <a:t>2010</a:t>
                      </a:r>
                      <a:endParaRPr lang="es-GT" sz="2400" b="0" i="0" u="none" strike="noStrike" dirty="0">
                        <a:latin typeface="Arial"/>
                      </a:endParaRP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 smtClean="0">
                          <a:latin typeface="Arial"/>
                        </a:rPr>
                        <a:t>2,581</a:t>
                      </a:r>
                      <a:endParaRPr lang="es-GT" sz="2400" b="0" i="0" u="none" strike="noStrike" dirty="0">
                        <a:latin typeface="Arial"/>
                      </a:endParaRP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400" b="0" i="0" u="none" strike="noStrike" dirty="0" smtClean="0">
                          <a:latin typeface="Arial"/>
                        </a:rPr>
                        <a:t> Q         9,188,994.04 </a:t>
                      </a:r>
                      <a:endParaRPr lang="es-GT" sz="2400" b="0" i="0" u="none" strike="noStrike" dirty="0">
                        <a:latin typeface="Arial"/>
                      </a:endParaRP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2511"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 smtClean="0">
                          <a:latin typeface="Arial"/>
                        </a:rPr>
                        <a:t>abr-11</a:t>
                      </a:r>
                      <a:endParaRPr lang="es-GT" sz="2400" b="0" i="0" u="none" strike="noStrike" dirty="0">
                        <a:latin typeface="Arial"/>
                      </a:endParaRP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400" b="0" i="0" u="none" strike="noStrike" dirty="0">
                          <a:latin typeface="Arial"/>
                        </a:rPr>
                        <a:t>2,630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400" b="0" i="0" u="none" strike="noStrike" dirty="0">
                          <a:latin typeface="Arial"/>
                        </a:rPr>
                        <a:t> Q         9,396,916.20 </a:t>
                      </a:r>
                    </a:p>
                  </a:txBody>
                  <a:tcPr marL="5380" marR="5380" marT="53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>
            <a:normAutofit/>
          </a:bodyPr>
          <a:lstStyle/>
          <a:p>
            <a:pPr algn="ctr"/>
            <a:r>
              <a:rPr lang="es-ES" sz="2800" dirty="0" smtClean="0"/>
              <a:t>Ingresos por Cuotas Plan de Prestaciones </a:t>
            </a:r>
            <a:br>
              <a:rPr lang="es-ES" sz="2800" dirty="0" smtClean="0"/>
            </a:br>
            <a:r>
              <a:rPr lang="es-ES" sz="2800" dirty="0" smtClean="0"/>
              <a:t>Años 2004 – 2010</a:t>
            </a:r>
            <a:br>
              <a:rPr lang="es-ES" sz="2800" dirty="0" smtClean="0"/>
            </a:br>
            <a:r>
              <a:rPr lang="es-ES" sz="2800" dirty="0" smtClean="0"/>
              <a:t>(En millones de Quetzales)</a:t>
            </a:r>
            <a:endParaRPr lang="es-GT" sz="28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95538" y="1772812"/>
          <a:ext cx="8280919" cy="4248475"/>
        </p:xfrm>
        <a:graphic>
          <a:graphicData uri="http://schemas.openxmlformats.org/drawingml/2006/table">
            <a:tbl>
              <a:tblPr/>
              <a:tblGrid>
                <a:gridCol w="1862613"/>
                <a:gridCol w="925375"/>
                <a:gridCol w="972830"/>
                <a:gridCol w="901647"/>
                <a:gridCol w="925375"/>
                <a:gridCol w="925375"/>
                <a:gridCol w="877920"/>
                <a:gridCol w="889784"/>
              </a:tblGrid>
              <a:tr h="429287">
                <a:tc>
                  <a:txBody>
                    <a:bodyPr/>
                    <a:lstStyle/>
                    <a:p>
                      <a:pPr algn="l" fontAlgn="b"/>
                      <a:endParaRPr lang="es-G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287">
                <a:tc>
                  <a:txBody>
                    <a:bodyPr/>
                    <a:lstStyle/>
                    <a:p>
                      <a:pPr algn="ctr" fontAlgn="b"/>
                      <a:r>
                        <a:rPr lang="es-G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621733"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INGRESOS  POR CUOTAS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800" b="0" i="0" u="none" strike="noStrike" baseline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800" b="0" i="0" u="none" strike="noStrike" baseline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800" b="0" i="0" u="none" strike="noStrike" baseline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800" b="0" i="0" u="none" strike="noStrike" baseline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9287"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Cuota Universitaria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71.90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95.60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117.40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132.00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147.40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175.00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183.90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287"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Cuota Trabajadores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32.10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33.10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37.10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41.40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46.50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55.00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57.60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1733"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Cuota </a:t>
                      </a:r>
                      <a:r>
                        <a:rPr lang="es-GT" sz="1800" b="0" i="0" u="none" strike="noStrike" baseline="0" dirty="0" err="1">
                          <a:solidFill>
                            <a:schemeClr val="tx1"/>
                          </a:solidFill>
                          <a:latin typeface="Calibri"/>
                        </a:rPr>
                        <a:t>Extrabajadores</a:t>
                      </a:r>
                      <a:endParaRPr lang="es-GT" sz="1800" b="0" i="0" u="none" strike="noStrike" baseline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0.60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0.05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287"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800" b="0" i="0" u="none" strike="noStrike" baseline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800" b="0" i="0" u="none" strike="noStrike" baseline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800" b="0" i="0" u="none" strike="noStrike" baseline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1800" b="0" i="0" u="none" strike="noStrike" baseline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287">
                <a:tc>
                  <a:txBody>
                    <a:bodyPr/>
                    <a:lstStyle/>
                    <a:p>
                      <a:pPr algn="l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104.60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128.75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154.60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173.46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>
                          <a:solidFill>
                            <a:schemeClr val="tx1"/>
                          </a:solidFill>
                          <a:latin typeface="Calibri"/>
                        </a:rPr>
                        <a:t>194.00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230.10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1800" b="0" i="0" u="none" strike="noStrike" baseline="0" dirty="0">
                          <a:solidFill>
                            <a:schemeClr val="tx1"/>
                          </a:solidFill>
                          <a:latin typeface="Calibri"/>
                        </a:rPr>
                        <a:t>241.60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9287"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692" marR="8692" marT="86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882</TotalTime>
  <Words>396</Words>
  <Application>Microsoft Office PowerPoint</Application>
  <PresentationFormat>Presentación en pantalla (4:3)</PresentationFormat>
  <Paragraphs>251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Deluxe</vt:lpstr>
      <vt:lpstr>SITUACIÓN FINANCIERA DEL PLAN DE PRESTACIONES DEL PERSONAL DE LA UNIVERSIDAD DE SAN CARLOS DE GUATEMALA  AL 30 DE ABRIL DE 2011 </vt:lpstr>
      <vt:lpstr>        Estado de Ingreso y Egresos    del 1 de Enero al 30 de Abril de 2011                                                (Expresado en Millones)</vt:lpstr>
      <vt:lpstr>Diapositiva 3</vt:lpstr>
      <vt:lpstr>Diapositiva 4</vt:lpstr>
      <vt:lpstr>Diapositiva 5</vt:lpstr>
      <vt:lpstr>Diapositiva 6</vt:lpstr>
      <vt:lpstr>Diapositiva 7</vt:lpstr>
      <vt:lpstr>Diapositiva 8</vt:lpstr>
      <vt:lpstr>Ingresos por Cuotas Plan de Prestaciones  Años 2004 – 2010 (En millones de Quetzales)</vt:lpstr>
      <vt:lpstr>Pagos  de la USAC  al Plan de Prestaciones  Año  2010 (Expresado en millones) 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ACTUARIAL DE   LA VALUACIÓN DEL PLAN DE PRESTACIONES DEL PERSONAL DE LA UNIVERSIDAD DE SAN CARLOS DE GUATEMALA  AL 31 DE DICIEMBRE DE 2007</dc:title>
  <dc:creator>Plan</dc:creator>
  <cp:lastModifiedBy>OPTIPLEX</cp:lastModifiedBy>
  <cp:revision>121</cp:revision>
  <dcterms:created xsi:type="dcterms:W3CDTF">2009-08-25T04:39:28Z</dcterms:created>
  <dcterms:modified xsi:type="dcterms:W3CDTF">2011-08-09T16:04:15Z</dcterms:modified>
</cp:coreProperties>
</file>