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29"/>
  </p:notesMasterIdLst>
  <p:sldIdLst>
    <p:sldId id="263" r:id="rId2"/>
    <p:sldId id="265" r:id="rId3"/>
    <p:sldId id="266" r:id="rId4"/>
    <p:sldId id="267" r:id="rId5"/>
    <p:sldId id="268" r:id="rId6"/>
    <p:sldId id="269" r:id="rId7"/>
    <p:sldId id="271" r:id="rId8"/>
    <p:sldId id="289" r:id="rId9"/>
    <p:sldId id="274" r:id="rId10"/>
    <p:sldId id="290" r:id="rId11"/>
    <p:sldId id="284" r:id="rId12"/>
    <p:sldId id="285" r:id="rId13"/>
    <p:sldId id="276" r:id="rId14"/>
    <p:sldId id="291" r:id="rId15"/>
    <p:sldId id="277" r:id="rId16"/>
    <p:sldId id="272" r:id="rId17"/>
    <p:sldId id="292" r:id="rId18"/>
    <p:sldId id="273" r:id="rId19"/>
    <p:sldId id="293" r:id="rId20"/>
    <p:sldId id="282" r:id="rId21"/>
    <p:sldId id="294" r:id="rId22"/>
    <p:sldId id="287" r:id="rId23"/>
    <p:sldId id="295" r:id="rId24"/>
    <p:sldId id="288" r:id="rId25"/>
    <p:sldId id="286" r:id="rId26"/>
    <p:sldId id="296" r:id="rId27"/>
    <p:sldId id="264" r:id="rId28"/>
  </p:sldIdLst>
  <p:sldSz cx="9144000" cy="6858000" type="screen4x3"/>
  <p:notesSz cx="6858000" cy="9144000"/>
  <p:defaultTextStyle>
    <a:defPPr>
      <a:defRPr lang="es-GT"/>
    </a:defPPr>
    <a:lvl1pPr algn="l" rtl="0" fontAlgn="base">
      <a:spcBef>
        <a:spcPct val="0"/>
      </a:spcBef>
      <a:spcAft>
        <a:spcPct val="0"/>
      </a:spcAft>
      <a:defRPr kern="1200">
        <a:solidFill>
          <a:schemeClr val="tx1"/>
        </a:solidFill>
        <a:latin typeface="Tahoma" charset="0"/>
        <a:ea typeface="+mn-ea"/>
        <a:cs typeface="+mn-cs"/>
      </a:defRPr>
    </a:lvl1pPr>
    <a:lvl2pPr marL="457200" algn="l" rtl="0" fontAlgn="base">
      <a:spcBef>
        <a:spcPct val="0"/>
      </a:spcBef>
      <a:spcAft>
        <a:spcPct val="0"/>
      </a:spcAft>
      <a:defRPr kern="1200">
        <a:solidFill>
          <a:schemeClr val="tx1"/>
        </a:solidFill>
        <a:latin typeface="Tahoma" charset="0"/>
        <a:ea typeface="+mn-ea"/>
        <a:cs typeface="+mn-cs"/>
      </a:defRPr>
    </a:lvl2pPr>
    <a:lvl3pPr marL="914400" algn="l" rtl="0" fontAlgn="base">
      <a:spcBef>
        <a:spcPct val="0"/>
      </a:spcBef>
      <a:spcAft>
        <a:spcPct val="0"/>
      </a:spcAft>
      <a:defRPr kern="1200">
        <a:solidFill>
          <a:schemeClr val="tx1"/>
        </a:solidFill>
        <a:latin typeface="Tahoma" charset="0"/>
        <a:ea typeface="+mn-ea"/>
        <a:cs typeface="+mn-cs"/>
      </a:defRPr>
    </a:lvl3pPr>
    <a:lvl4pPr marL="1371600" algn="l" rtl="0" fontAlgn="base">
      <a:spcBef>
        <a:spcPct val="0"/>
      </a:spcBef>
      <a:spcAft>
        <a:spcPct val="0"/>
      </a:spcAft>
      <a:defRPr kern="1200">
        <a:solidFill>
          <a:schemeClr val="tx1"/>
        </a:solidFill>
        <a:latin typeface="Tahoma" charset="0"/>
        <a:ea typeface="+mn-ea"/>
        <a:cs typeface="+mn-cs"/>
      </a:defRPr>
    </a:lvl4pPr>
    <a:lvl5pPr marL="1828800" algn="l" rtl="0" fontAlgn="base">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210" y="510"/>
      </p:cViewPr>
      <p:guideLst>
        <p:guide orient="horz" pos="2160"/>
        <p:guide pos="2880"/>
      </p:guideLst>
    </p:cSldViewPr>
  </p:slideViewPr>
  <p:notesTextViewPr>
    <p:cViewPr>
      <p:scale>
        <a:sx n="100" d="100"/>
        <a:sy n="100" d="100"/>
      </p:scale>
      <p:origin x="0" y="0"/>
    </p:cViewPr>
  </p:notesTextViewPr>
  <p:sorterViewPr>
    <p:cViewPr>
      <p:scale>
        <a:sx n="70" d="100"/>
        <a:sy n="70" d="100"/>
      </p:scale>
      <p:origin x="0" y="97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4F3A3C-2386-4B98-A522-F4A5455D4C19}" type="datetimeFigureOut">
              <a:rPr lang="es-ES" smtClean="0"/>
              <a:pPr/>
              <a:t>10/08/2011</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A82029-7300-4766-98E1-29336BCDFA2E}" type="slidenum">
              <a:rPr lang="es-ES" smtClean="0"/>
              <a:pPr/>
              <a:t>‹Nº›</a:t>
            </a:fld>
            <a:endParaRPr lang="es-ES"/>
          </a:p>
        </p:txBody>
      </p:sp>
    </p:spTree>
    <p:extLst>
      <p:ext uri="{BB962C8B-B14F-4D97-AF65-F5344CB8AC3E}">
        <p14:creationId xmlns:p14="http://schemas.microsoft.com/office/powerpoint/2010/main" xmlns="" val="1832404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s-ES"/>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8" name="Freeform 6"/>
            <p:cNvSpPr>
              <a:spLocks noEditPoints="1"/>
            </p:cNvSpPr>
            <p:nvPr/>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14" name="Freeform 12"/>
            <p:cNvSpPr>
              <a:spLocks/>
            </p:cNvSpPr>
            <p:nvPr/>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15" name="Freeform 13"/>
            <p:cNvSpPr>
              <a:spLocks/>
            </p:cNvSpPr>
            <p:nvPr/>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16" name="Freeform 14"/>
            <p:cNvSpPr>
              <a:spLocks/>
            </p:cNvSpPr>
            <p:nvPr/>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s-ES"/>
            </a:p>
          </p:txBody>
        </p:sp>
        <p:sp>
          <p:nvSpPr>
            <p:cNvPr id="17" name="Freeform 15"/>
            <p:cNvSpPr>
              <a:spLocks/>
            </p:cNvSpPr>
            <p:nvPr/>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s-ES"/>
            </a:p>
          </p:txBody>
        </p:sp>
        <p:sp>
          <p:nvSpPr>
            <p:cNvPr id="18" name="Freeform 16"/>
            <p:cNvSpPr>
              <a:spLocks/>
            </p:cNvSpPr>
            <p:nvPr/>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19" name="Freeform 17"/>
            <p:cNvSpPr>
              <a:spLocks noEditPoints="1"/>
            </p:cNvSpPr>
            <p:nvPr/>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20" name="Freeform 18"/>
            <p:cNvSpPr>
              <a:spLocks noEditPoints="1"/>
            </p:cNvSpPr>
            <p:nvPr/>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21" name="Freeform 19"/>
            <p:cNvSpPr>
              <a:spLocks/>
            </p:cNvSpPr>
            <p:nvPr/>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22" name="Freeform 20"/>
            <p:cNvSpPr>
              <a:spLocks noEditPoints="1"/>
            </p:cNvSpPr>
            <p:nvPr/>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23" name="Freeform 21"/>
            <p:cNvSpPr>
              <a:spLocks noEditPoints="1"/>
            </p:cNvSpPr>
            <p:nvPr/>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24" name="Freeform 22"/>
            <p:cNvSpPr>
              <a:spLocks noEditPoints="1"/>
            </p:cNvSpPr>
            <p:nvPr/>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25" name="Freeform 23"/>
            <p:cNvSpPr>
              <a:spLocks/>
            </p:cNvSpPr>
            <p:nvPr/>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s-ES"/>
            </a:p>
          </p:txBody>
        </p:sp>
        <p:sp>
          <p:nvSpPr>
            <p:cNvPr id="26" name="Freeform 24"/>
            <p:cNvSpPr>
              <a:spLocks noEditPoints="1"/>
            </p:cNvSpPr>
            <p:nvPr/>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27" name="Freeform 25"/>
            <p:cNvSpPr>
              <a:spLocks noEditPoints="1"/>
            </p:cNvSpPr>
            <p:nvPr/>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28" name="Freeform 26"/>
            <p:cNvSpPr>
              <a:spLocks noEditPoints="1"/>
            </p:cNvSpPr>
            <p:nvPr/>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s-ES"/>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s-ES"/>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s-ES"/>
            </a:p>
          </p:txBody>
        </p:sp>
        <p:sp>
          <p:nvSpPr>
            <p:cNvPr id="32" name="Freeform 30"/>
            <p:cNvSpPr>
              <a:spLocks noEditPoints="1"/>
            </p:cNvSpPr>
            <p:nvPr/>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33" name="Freeform 31"/>
            <p:cNvSpPr>
              <a:spLocks noEditPoints="1"/>
            </p:cNvSpPr>
            <p:nvPr/>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s-ES"/>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s-ES"/>
            </a:p>
          </p:txBody>
        </p:sp>
        <p:sp>
          <p:nvSpPr>
            <p:cNvPr id="37" name="Freeform 35"/>
            <p:cNvSpPr>
              <a:spLocks/>
            </p:cNvSpPr>
            <p:nvPr/>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s-ES"/>
            </a:p>
          </p:txBody>
        </p:sp>
        <p:sp>
          <p:nvSpPr>
            <p:cNvPr id="38" name="Freeform 36"/>
            <p:cNvSpPr>
              <a:spLocks/>
            </p:cNvSpPr>
            <p:nvPr/>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s-ES"/>
            </a:p>
          </p:txBody>
        </p:sp>
      </p:grpSp>
      <p:sp>
        <p:nvSpPr>
          <p:cNvPr id="42023"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s-GT"/>
              <a:t>Haga clic para modificar el estilo de subtítulo del patrón</a:t>
            </a:r>
          </a:p>
        </p:txBody>
      </p:sp>
      <p:sp>
        <p:nvSpPr>
          <p:cNvPr id="42024" name="Rectangle 40"/>
          <p:cNvSpPr>
            <a:spLocks noGrp="1" noChangeArrowheads="1"/>
          </p:cNvSpPr>
          <p:nvPr>
            <p:ph type="ctrTitle"/>
          </p:nvPr>
        </p:nvSpPr>
        <p:spPr>
          <a:xfrm>
            <a:off x="685800" y="1768475"/>
            <a:ext cx="7772400" cy="1736725"/>
          </a:xfrm>
        </p:spPr>
        <p:txBody>
          <a:bodyPr anchor="b" anchorCtr="1"/>
          <a:lstStyle>
            <a:lvl1pPr>
              <a:defRPr sz="5400"/>
            </a:lvl1pPr>
          </a:lstStyle>
          <a:p>
            <a:r>
              <a:rPr lang="es-GT"/>
              <a:t>Haga clic para cambiar el estilo de título	</a:t>
            </a:r>
          </a:p>
        </p:txBody>
      </p:sp>
      <p:sp>
        <p:nvSpPr>
          <p:cNvPr id="39" name="Rectangle 37"/>
          <p:cNvSpPr>
            <a:spLocks noGrp="1" noChangeArrowheads="1"/>
          </p:cNvSpPr>
          <p:nvPr>
            <p:ph type="dt" sz="half" idx="10"/>
          </p:nvPr>
        </p:nvSpPr>
        <p:spPr/>
        <p:txBody>
          <a:bodyPr/>
          <a:lstStyle>
            <a:lvl1pPr>
              <a:defRPr smtClean="0"/>
            </a:lvl1pPr>
          </a:lstStyle>
          <a:p>
            <a:pPr>
              <a:defRPr/>
            </a:pPr>
            <a:endParaRPr lang="es-GT"/>
          </a:p>
        </p:txBody>
      </p:sp>
      <p:sp>
        <p:nvSpPr>
          <p:cNvPr id="40" name="Rectangle 38"/>
          <p:cNvSpPr>
            <a:spLocks noGrp="1" noChangeArrowheads="1"/>
          </p:cNvSpPr>
          <p:nvPr>
            <p:ph type="ftr" sz="quarter" idx="11"/>
          </p:nvPr>
        </p:nvSpPr>
        <p:spPr/>
        <p:txBody>
          <a:bodyPr/>
          <a:lstStyle>
            <a:lvl1pPr>
              <a:defRPr smtClean="0"/>
            </a:lvl1pPr>
          </a:lstStyle>
          <a:p>
            <a:pPr>
              <a:defRPr/>
            </a:pPr>
            <a:endParaRPr lang="es-GT"/>
          </a:p>
        </p:txBody>
      </p:sp>
      <p:sp>
        <p:nvSpPr>
          <p:cNvPr id="41" name="Rectangle 41"/>
          <p:cNvSpPr>
            <a:spLocks noGrp="1" noChangeArrowheads="1"/>
          </p:cNvSpPr>
          <p:nvPr>
            <p:ph type="sldNum" sz="quarter" idx="12"/>
          </p:nvPr>
        </p:nvSpPr>
        <p:spPr/>
        <p:txBody>
          <a:bodyPr/>
          <a:lstStyle>
            <a:lvl1pPr>
              <a:defRPr smtClean="0"/>
            </a:lvl1pPr>
          </a:lstStyle>
          <a:p>
            <a:pPr>
              <a:defRPr/>
            </a:pPr>
            <a:fld id="{9CACDEE3-2708-46DF-83F9-215C23FEF2AC}" type="slidenum">
              <a:rPr lang="es-GT"/>
              <a:pPr>
                <a:defRPr/>
              </a:pPr>
              <a:t>‹Nº›</a:t>
            </a:fld>
            <a:endParaRPr lang="es-GT"/>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39"/>
          <p:cNvSpPr>
            <a:spLocks noGrp="1" noChangeArrowheads="1"/>
          </p:cNvSpPr>
          <p:nvPr>
            <p:ph type="dt" sz="half" idx="10"/>
          </p:nvPr>
        </p:nvSpPr>
        <p:spPr>
          <a:ln/>
        </p:spPr>
        <p:txBody>
          <a:bodyPr/>
          <a:lstStyle>
            <a:lvl1pPr>
              <a:defRPr/>
            </a:lvl1pPr>
          </a:lstStyle>
          <a:p>
            <a:pPr>
              <a:defRPr/>
            </a:pPr>
            <a:endParaRPr lang="es-GT"/>
          </a:p>
        </p:txBody>
      </p:sp>
      <p:sp>
        <p:nvSpPr>
          <p:cNvPr id="5" name="Rectangle 40"/>
          <p:cNvSpPr>
            <a:spLocks noGrp="1" noChangeArrowheads="1"/>
          </p:cNvSpPr>
          <p:nvPr>
            <p:ph type="ftr" sz="quarter" idx="11"/>
          </p:nvPr>
        </p:nvSpPr>
        <p:spPr>
          <a:ln/>
        </p:spPr>
        <p:txBody>
          <a:bodyPr/>
          <a:lstStyle>
            <a:lvl1pPr>
              <a:defRPr/>
            </a:lvl1pPr>
          </a:lstStyle>
          <a:p>
            <a:pPr>
              <a:defRPr/>
            </a:pPr>
            <a:endParaRPr lang="es-GT"/>
          </a:p>
        </p:txBody>
      </p:sp>
      <p:sp>
        <p:nvSpPr>
          <p:cNvPr id="6" name="Rectangle 41"/>
          <p:cNvSpPr>
            <a:spLocks noGrp="1" noChangeArrowheads="1"/>
          </p:cNvSpPr>
          <p:nvPr>
            <p:ph type="sldNum" sz="quarter" idx="12"/>
          </p:nvPr>
        </p:nvSpPr>
        <p:spPr>
          <a:ln/>
        </p:spPr>
        <p:txBody>
          <a:bodyPr/>
          <a:lstStyle>
            <a:lvl1pPr>
              <a:defRPr/>
            </a:lvl1pPr>
          </a:lstStyle>
          <a:p>
            <a:pPr>
              <a:defRPr/>
            </a:pPr>
            <a:fld id="{D4ACA986-C77F-49CB-BDC1-AFC49A49F220}" type="slidenum">
              <a:rPr lang="es-GT"/>
              <a:pPr>
                <a:defRPr/>
              </a:pPr>
              <a:t>‹Nº›</a:t>
            </a:fld>
            <a:endParaRPr lang="es-GT"/>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7813"/>
            <a:ext cx="2057400" cy="5853112"/>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7813"/>
            <a:ext cx="6019800" cy="585311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39"/>
          <p:cNvSpPr>
            <a:spLocks noGrp="1" noChangeArrowheads="1"/>
          </p:cNvSpPr>
          <p:nvPr>
            <p:ph type="dt" sz="half" idx="10"/>
          </p:nvPr>
        </p:nvSpPr>
        <p:spPr>
          <a:ln/>
        </p:spPr>
        <p:txBody>
          <a:bodyPr/>
          <a:lstStyle>
            <a:lvl1pPr>
              <a:defRPr/>
            </a:lvl1pPr>
          </a:lstStyle>
          <a:p>
            <a:pPr>
              <a:defRPr/>
            </a:pPr>
            <a:endParaRPr lang="es-GT"/>
          </a:p>
        </p:txBody>
      </p:sp>
      <p:sp>
        <p:nvSpPr>
          <p:cNvPr id="5" name="Rectangle 40"/>
          <p:cNvSpPr>
            <a:spLocks noGrp="1" noChangeArrowheads="1"/>
          </p:cNvSpPr>
          <p:nvPr>
            <p:ph type="ftr" sz="quarter" idx="11"/>
          </p:nvPr>
        </p:nvSpPr>
        <p:spPr>
          <a:ln/>
        </p:spPr>
        <p:txBody>
          <a:bodyPr/>
          <a:lstStyle>
            <a:lvl1pPr>
              <a:defRPr/>
            </a:lvl1pPr>
          </a:lstStyle>
          <a:p>
            <a:pPr>
              <a:defRPr/>
            </a:pPr>
            <a:endParaRPr lang="es-GT"/>
          </a:p>
        </p:txBody>
      </p:sp>
      <p:sp>
        <p:nvSpPr>
          <p:cNvPr id="6" name="Rectangle 41"/>
          <p:cNvSpPr>
            <a:spLocks noGrp="1" noChangeArrowheads="1"/>
          </p:cNvSpPr>
          <p:nvPr>
            <p:ph type="sldNum" sz="quarter" idx="12"/>
          </p:nvPr>
        </p:nvSpPr>
        <p:spPr>
          <a:ln/>
        </p:spPr>
        <p:txBody>
          <a:bodyPr/>
          <a:lstStyle>
            <a:lvl1pPr>
              <a:defRPr/>
            </a:lvl1pPr>
          </a:lstStyle>
          <a:p>
            <a:pPr>
              <a:defRPr/>
            </a:pPr>
            <a:fld id="{D6F10293-59A4-42F2-882B-7A99CF02A1EA}" type="slidenum">
              <a:rPr lang="es-GT"/>
              <a:pPr>
                <a:defRPr/>
              </a:pPr>
              <a:t>‹Nº›</a:t>
            </a:fld>
            <a:endParaRPr lang="es-GT"/>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39"/>
          <p:cNvSpPr>
            <a:spLocks noGrp="1" noChangeArrowheads="1"/>
          </p:cNvSpPr>
          <p:nvPr>
            <p:ph type="dt" sz="half" idx="10"/>
          </p:nvPr>
        </p:nvSpPr>
        <p:spPr>
          <a:ln/>
        </p:spPr>
        <p:txBody>
          <a:bodyPr/>
          <a:lstStyle>
            <a:lvl1pPr>
              <a:defRPr/>
            </a:lvl1pPr>
          </a:lstStyle>
          <a:p>
            <a:pPr>
              <a:defRPr/>
            </a:pPr>
            <a:endParaRPr lang="es-GT"/>
          </a:p>
        </p:txBody>
      </p:sp>
      <p:sp>
        <p:nvSpPr>
          <p:cNvPr id="5" name="Rectangle 40"/>
          <p:cNvSpPr>
            <a:spLocks noGrp="1" noChangeArrowheads="1"/>
          </p:cNvSpPr>
          <p:nvPr>
            <p:ph type="ftr" sz="quarter" idx="11"/>
          </p:nvPr>
        </p:nvSpPr>
        <p:spPr>
          <a:ln/>
        </p:spPr>
        <p:txBody>
          <a:bodyPr/>
          <a:lstStyle>
            <a:lvl1pPr>
              <a:defRPr/>
            </a:lvl1pPr>
          </a:lstStyle>
          <a:p>
            <a:pPr>
              <a:defRPr/>
            </a:pPr>
            <a:endParaRPr lang="es-GT"/>
          </a:p>
        </p:txBody>
      </p:sp>
      <p:sp>
        <p:nvSpPr>
          <p:cNvPr id="6" name="Rectangle 41"/>
          <p:cNvSpPr>
            <a:spLocks noGrp="1" noChangeArrowheads="1"/>
          </p:cNvSpPr>
          <p:nvPr>
            <p:ph type="sldNum" sz="quarter" idx="12"/>
          </p:nvPr>
        </p:nvSpPr>
        <p:spPr>
          <a:ln/>
        </p:spPr>
        <p:txBody>
          <a:bodyPr/>
          <a:lstStyle>
            <a:lvl1pPr>
              <a:defRPr/>
            </a:lvl1pPr>
          </a:lstStyle>
          <a:p>
            <a:pPr>
              <a:defRPr/>
            </a:pPr>
            <a:fld id="{11832066-2E2D-4D6C-B9F4-730D4C9EFB6E}" type="slidenum">
              <a:rPr lang="es-GT"/>
              <a:pPr>
                <a:defRPr/>
              </a:pPr>
              <a:t>‹Nº›</a:t>
            </a:fld>
            <a:endParaRPr lang="es-GT"/>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39"/>
          <p:cNvSpPr>
            <a:spLocks noGrp="1" noChangeArrowheads="1"/>
          </p:cNvSpPr>
          <p:nvPr>
            <p:ph type="dt" sz="half" idx="10"/>
          </p:nvPr>
        </p:nvSpPr>
        <p:spPr>
          <a:ln/>
        </p:spPr>
        <p:txBody>
          <a:bodyPr/>
          <a:lstStyle>
            <a:lvl1pPr>
              <a:defRPr/>
            </a:lvl1pPr>
          </a:lstStyle>
          <a:p>
            <a:pPr>
              <a:defRPr/>
            </a:pPr>
            <a:endParaRPr lang="es-GT"/>
          </a:p>
        </p:txBody>
      </p:sp>
      <p:sp>
        <p:nvSpPr>
          <p:cNvPr id="5" name="Rectangle 40"/>
          <p:cNvSpPr>
            <a:spLocks noGrp="1" noChangeArrowheads="1"/>
          </p:cNvSpPr>
          <p:nvPr>
            <p:ph type="ftr" sz="quarter" idx="11"/>
          </p:nvPr>
        </p:nvSpPr>
        <p:spPr>
          <a:ln/>
        </p:spPr>
        <p:txBody>
          <a:bodyPr/>
          <a:lstStyle>
            <a:lvl1pPr>
              <a:defRPr/>
            </a:lvl1pPr>
          </a:lstStyle>
          <a:p>
            <a:pPr>
              <a:defRPr/>
            </a:pPr>
            <a:endParaRPr lang="es-GT"/>
          </a:p>
        </p:txBody>
      </p:sp>
      <p:sp>
        <p:nvSpPr>
          <p:cNvPr id="6" name="Rectangle 41"/>
          <p:cNvSpPr>
            <a:spLocks noGrp="1" noChangeArrowheads="1"/>
          </p:cNvSpPr>
          <p:nvPr>
            <p:ph type="sldNum" sz="quarter" idx="12"/>
          </p:nvPr>
        </p:nvSpPr>
        <p:spPr>
          <a:ln/>
        </p:spPr>
        <p:txBody>
          <a:bodyPr/>
          <a:lstStyle>
            <a:lvl1pPr>
              <a:defRPr/>
            </a:lvl1pPr>
          </a:lstStyle>
          <a:p>
            <a:pPr>
              <a:defRPr/>
            </a:pPr>
            <a:fld id="{3BCCDED7-E17A-44B2-A741-E976052DE3A3}" type="slidenum">
              <a:rPr lang="es-GT"/>
              <a:pPr>
                <a:defRPr/>
              </a:pPr>
              <a:t>‹Nº›</a:t>
            </a:fld>
            <a:endParaRPr lang="es-GT"/>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39"/>
          <p:cNvSpPr>
            <a:spLocks noGrp="1" noChangeArrowheads="1"/>
          </p:cNvSpPr>
          <p:nvPr>
            <p:ph type="dt" sz="half" idx="10"/>
          </p:nvPr>
        </p:nvSpPr>
        <p:spPr>
          <a:ln/>
        </p:spPr>
        <p:txBody>
          <a:bodyPr/>
          <a:lstStyle>
            <a:lvl1pPr>
              <a:defRPr/>
            </a:lvl1pPr>
          </a:lstStyle>
          <a:p>
            <a:pPr>
              <a:defRPr/>
            </a:pPr>
            <a:endParaRPr lang="es-GT"/>
          </a:p>
        </p:txBody>
      </p:sp>
      <p:sp>
        <p:nvSpPr>
          <p:cNvPr id="6" name="Rectangle 40"/>
          <p:cNvSpPr>
            <a:spLocks noGrp="1" noChangeArrowheads="1"/>
          </p:cNvSpPr>
          <p:nvPr>
            <p:ph type="ftr" sz="quarter" idx="11"/>
          </p:nvPr>
        </p:nvSpPr>
        <p:spPr>
          <a:ln/>
        </p:spPr>
        <p:txBody>
          <a:bodyPr/>
          <a:lstStyle>
            <a:lvl1pPr>
              <a:defRPr/>
            </a:lvl1pPr>
          </a:lstStyle>
          <a:p>
            <a:pPr>
              <a:defRPr/>
            </a:pPr>
            <a:endParaRPr lang="es-GT"/>
          </a:p>
        </p:txBody>
      </p:sp>
      <p:sp>
        <p:nvSpPr>
          <p:cNvPr id="7" name="Rectangle 41"/>
          <p:cNvSpPr>
            <a:spLocks noGrp="1" noChangeArrowheads="1"/>
          </p:cNvSpPr>
          <p:nvPr>
            <p:ph type="sldNum" sz="quarter" idx="12"/>
          </p:nvPr>
        </p:nvSpPr>
        <p:spPr>
          <a:ln/>
        </p:spPr>
        <p:txBody>
          <a:bodyPr/>
          <a:lstStyle>
            <a:lvl1pPr>
              <a:defRPr/>
            </a:lvl1pPr>
          </a:lstStyle>
          <a:p>
            <a:pPr>
              <a:defRPr/>
            </a:pPr>
            <a:fld id="{AFC80E97-046F-4EA4-9828-524AE90B78E5}" type="slidenum">
              <a:rPr lang="es-GT"/>
              <a:pPr>
                <a:defRPr/>
              </a:pPr>
              <a:t>‹Nº›</a:t>
            </a:fld>
            <a:endParaRPr lang="es-GT"/>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39"/>
          <p:cNvSpPr>
            <a:spLocks noGrp="1" noChangeArrowheads="1"/>
          </p:cNvSpPr>
          <p:nvPr>
            <p:ph type="dt" sz="half" idx="10"/>
          </p:nvPr>
        </p:nvSpPr>
        <p:spPr>
          <a:ln/>
        </p:spPr>
        <p:txBody>
          <a:bodyPr/>
          <a:lstStyle>
            <a:lvl1pPr>
              <a:defRPr/>
            </a:lvl1pPr>
          </a:lstStyle>
          <a:p>
            <a:pPr>
              <a:defRPr/>
            </a:pPr>
            <a:endParaRPr lang="es-GT"/>
          </a:p>
        </p:txBody>
      </p:sp>
      <p:sp>
        <p:nvSpPr>
          <p:cNvPr id="8" name="Rectangle 40"/>
          <p:cNvSpPr>
            <a:spLocks noGrp="1" noChangeArrowheads="1"/>
          </p:cNvSpPr>
          <p:nvPr>
            <p:ph type="ftr" sz="quarter" idx="11"/>
          </p:nvPr>
        </p:nvSpPr>
        <p:spPr>
          <a:ln/>
        </p:spPr>
        <p:txBody>
          <a:bodyPr/>
          <a:lstStyle>
            <a:lvl1pPr>
              <a:defRPr/>
            </a:lvl1pPr>
          </a:lstStyle>
          <a:p>
            <a:pPr>
              <a:defRPr/>
            </a:pPr>
            <a:endParaRPr lang="es-GT"/>
          </a:p>
        </p:txBody>
      </p:sp>
      <p:sp>
        <p:nvSpPr>
          <p:cNvPr id="9" name="Rectangle 41"/>
          <p:cNvSpPr>
            <a:spLocks noGrp="1" noChangeArrowheads="1"/>
          </p:cNvSpPr>
          <p:nvPr>
            <p:ph type="sldNum" sz="quarter" idx="12"/>
          </p:nvPr>
        </p:nvSpPr>
        <p:spPr>
          <a:ln/>
        </p:spPr>
        <p:txBody>
          <a:bodyPr/>
          <a:lstStyle>
            <a:lvl1pPr>
              <a:defRPr/>
            </a:lvl1pPr>
          </a:lstStyle>
          <a:p>
            <a:pPr>
              <a:defRPr/>
            </a:pPr>
            <a:fld id="{11048B7D-8882-4350-BE9A-AFCBD911359B}" type="slidenum">
              <a:rPr lang="es-GT"/>
              <a:pPr>
                <a:defRPr/>
              </a:pPr>
              <a:t>‹Nº›</a:t>
            </a:fld>
            <a:endParaRPr lang="es-GT"/>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39"/>
          <p:cNvSpPr>
            <a:spLocks noGrp="1" noChangeArrowheads="1"/>
          </p:cNvSpPr>
          <p:nvPr>
            <p:ph type="dt" sz="half" idx="10"/>
          </p:nvPr>
        </p:nvSpPr>
        <p:spPr>
          <a:ln/>
        </p:spPr>
        <p:txBody>
          <a:bodyPr/>
          <a:lstStyle>
            <a:lvl1pPr>
              <a:defRPr/>
            </a:lvl1pPr>
          </a:lstStyle>
          <a:p>
            <a:pPr>
              <a:defRPr/>
            </a:pPr>
            <a:endParaRPr lang="es-GT"/>
          </a:p>
        </p:txBody>
      </p:sp>
      <p:sp>
        <p:nvSpPr>
          <p:cNvPr id="4" name="Rectangle 40"/>
          <p:cNvSpPr>
            <a:spLocks noGrp="1" noChangeArrowheads="1"/>
          </p:cNvSpPr>
          <p:nvPr>
            <p:ph type="ftr" sz="quarter" idx="11"/>
          </p:nvPr>
        </p:nvSpPr>
        <p:spPr>
          <a:ln/>
        </p:spPr>
        <p:txBody>
          <a:bodyPr/>
          <a:lstStyle>
            <a:lvl1pPr>
              <a:defRPr/>
            </a:lvl1pPr>
          </a:lstStyle>
          <a:p>
            <a:pPr>
              <a:defRPr/>
            </a:pPr>
            <a:endParaRPr lang="es-GT"/>
          </a:p>
        </p:txBody>
      </p:sp>
      <p:sp>
        <p:nvSpPr>
          <p:cNvPr id="5" name="Rectangle 41"/>
          <p:cNvSpPr>
            <a:spLocks noGrp="1" noChangeArrowheads="1"/>
          </p:cNvSpPr>
          <p:nvPr>
            <p:ph type="sldNum" sz="quarter" idx="12"/>
          </p:nvPr>
        </p:nvSpPr>
        <p:spPr>
          <a:ln/>
        </p:spPr>
        <p:txBody>
          <a:bodyPr/>
          <a:lstStyle>
            <a:lvl1pPr>
              <a:defRPr/>
            </a:lvl1pPr>
          </a:lstStyle>
          <a:p>
            <a:pPr>
              <a:defRPr/>
            </a:pPr>
            <a:fld id="{28A49D51-EF62-41A5-BF98-85A680751EB9}" type="slidenum">
              <a:rPr lang="es-GT"/>
              <a:pPr>
                <a:defRPr/>
              </a:pPr>
              <a:t>‹Nº›</a:t>
            </a:fld>
            <a:endParaRPr lang="es-GT"/>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endParaRPr lang="es-GT"/>
          </a:p>
        </p:txBody>
      </p:sp>
      <p:sp>
        <p:nvSpPr>
          <p:cNvPr id="3" name="Rectangle 40"/>
          <p:cNvSpPr>
            <a:spLocks noGrp="1" noChangeArrowheads="1"/>
          </p:cNvSpPr>
          <p:nvPr>
            <p:ph type="ftr" sz="quarter" idx="11"/>
          </p:nvPr>
        </p:nvSpPr>
        <p:spPr>
          <a:ln/>
        </p:spPr>
        <p:txBody>
          <a:bodyPr/>
          <a:lstStyle>
            <a:lvl1pPr>
              <a:defRPr/>
            </a:lvl1pPr>
          </a:lstStyle>
          <a:p>
            <a:pPr>
              <a:defRPr/>
            </a:pPr>
            <a:endParaRPr lang="es-GT"/>
          </a:p>
        </p:txBody>
      </p:sp>
      <p:sp>
        <p:nvSpPr>
          <p:cNvPr id="4" name="Rectangle 41"/>
          <p:cNvSpPr>
            <a:spLocks noGrp="1" noChangeArrowheads="1"/>
          </p:cNvSpPr>
          <p:nvPr>
            <p:ph type="sldNum" sz="quarter" idx="12"/>
          </p:nvPr>
        </p:nvSpPr>
        <p:spPr>
          <a:ln/>
        </p:spPr>
        <p:txBody>
          <a:bodyPr/>
          <a:lstStyle>
            <a:lvl1pPr>
              <a:defRPr/>
            </a:lvl1pPr>
          </a:lstStyle>
          <a:p>
            <a:pPr>
              <a:defRPr/>
            </a:pPr>
            <a:fld id="{EE15AD69-0781-45EA-8D26-3681C6C9895D}" type="slidenum">
              <a:rPr lang="es-GT"/>
              <a:pPr>
                <a:defRPr/>
              </a:pPr>
              <a:t>‹Nº›</a:t>
            </a:fld>
            <a:endParaRPr lang="es-GT"/>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39"/>
          <p:cNvSpPr>
            <a:spLocks noGrp="1" noChangeArrowheads="1"/>
          </p:cNvSpPr>
          <p:nvPr>
            <p:ph type="dt" sz="half" idx="10"/>
          </p:nvPr>
        </p:nvSpPr>
        <p:spPr>
          <a:ln/>
        </p:spPr>
        <p:txBody>
          <a:bodyPr/>
          <a:lstStyle>
            <a:lvl1pPr>
              <a:defRPr/>
            </a:lvl1pPr>
          </a:lstStyle>
          <a:p>
            <a:pPr>
              <a:defRPr/>
            </a:pPr>
            <a:endParaRPr lang="es-GT"/>
          </a:p>
        </p:txBody>
      </p:sp>
      <p:sp>
        <p:nvSpPr>
          <p:cNvPr id="6" name="Rectangle 40"/>
          <p:cNvSpPr>
            <a:spLocks noGrp="1" noChangeArrowheads="1"/>
          </p:cNvSpPr>
          <p:nvPr>
            <p:ph type="ftr" sz="quarter" idx="11"/>
          </p:nvPr>
        </p:nvSpPr>
        <p:spPr>
          <a:ln/>
        </p:spPr>
        <p:txBody>
          <a:bodyPr/>
          <a:lstStyle>
            <a:lvl1pPr>
              <a:defRPr/>
            </a:lvl1pPr>
          </a:lstStyle>
          <a:p>
            <a:pPr>
              <a:defRPr/>
            </a:pPr>
            <a:endParaRPr lang="es-GT"/>
          </a:p>
        </p:txBody>
      </p:sp>
      <p:sp>
        <p:nvSpPr>
          <p:cNvPr id="7" name="Rectangle 41"/>
          <p:cNvSpPr>
            <a:spLocks noGrp="1" noChangeArrowheads="1"/>
          </p:cNvSpPr>
          <p:nvPr>
            <p:ph type="sldNum" sz="quarter" idx="12"/>
          </p:nvPr>
        </p:nvSpPr>
        <p:spPr>
          <a:ln/>
        </p:spPr>
        <p:txBody>
          <a:bodyPr/>
          <a:lstStyle>
            <a:lvl1pPr>
              <a:defRPr/>
            </a:lvl1pPr>
          </a:lstStyle>
          <a:p>
            <a:pPr>
              <a:defRPr/>
            </a:pPr>
            <a:fld id="{A7C88BDA-BFD9-4C0C-95D3-92A4F9048A23}" type="slidenum">
              <a:rPr lang="es-GT"/>
              <a:pPr>
                <a:defRPr/>
              </a:pPr>
              <a:t>‹Nº›</a:t>
            </a:fld>
            <a:endParaRPr lang="es-GT"/>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39"/>
          <p:cNvSpPr>
            <a:spLocks noGrp="1" noChangeArrowheads="1"/>
          </p:cNvSpPr>
          <p:nvPr>
            <p:ph type="dt" sz="half" idx="10"/>
          </p:nvPr>
        </p:nvSpPr>
        <p:spPr>
          <a:ln/>
        </p:spPr>
        <p:txBody>
          <a:bodyPr/>
          <a:lstStyle>
            <a:lvl1pPr>
              <a:defRPr/>
            </a:lvl1pPr>
          </a:lstStyle>
          <a:p>
            <a:pPr>
              <a:defRPr/>
            </a:pPr>
            <a:endParaRPr lang="es-GT"/>
          </a:p>
        </p:txBody>
      </p:sp>
      <p:sp>
        <p:nvSpPr>
          <p:cNvPr id="6" name="Rectangle 40"/>
          <p:cNvSpPr>
            <a:spLocks noGrp="1" noChangeArrowheads="1"/>
          </p:cNvSpPr>
          <p:nvPr>
            <p:ph type="ftr" sz="quarter" idx="11"/>
          </p:nvPr>
        </p:nvSpPr>
        <p:spPr>
          <a:ln/>
        </p:spPr>
        <p:txBody>
          <a:bodyPr/>
          <a:lstStyle>
            <a:lvl1pPr>
              <a:defRPr/>
            </a:lvl1pPr>
          </a:lstStyle>
          <a:p>
            <a:pPr>
              <a:defRPr/>
            </a:pPr>
            <a:endParaRPr lang="es-GT"/>
          </a:p>
        </p:txBody>
      </p:sp>
      <p:sp>
        <p:nvSpPr>
          <p:cNvPr id="7" name="Rectangle 41"/>
          <p:cNvSpPr>
            <a:spLocks noGrp="1" noChangeArrowheads="1"/>
          </p:cNvSpPr>
          <p:nvPr>
            <p:ph type="sldNum" sz="quarter" idx="12"/>
          </p:nvPr>
        </p:nvSpPr>
        <p:spPr>
          <a:ln/>
        </p:spPr>
        <p:txBody>
          <a:bodyPr/>
          <a:lstStyle>
            <a:lvl1pPr>
              <a:defRPr/>
            </a:lvl1pPr>
          </a:lstStyle>
          <a:p>
            <a:pPr>
              <a:defRPr/>
            </a:pPr>
            <a:fld id="{5C98349D-8BAC-4715-BC77-10AB21152896}" type="slidenum">
              <a:rPr lang="es-GT"/>
              <a:pPr>
                <a:defRPr/>
              </a:pPr>
              <a:t>‹Nº›</a:t>
            </a:fld>
            <a:endParaRPr lang="es-GT"/>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800475" y="1789113"/>
            <a:ext cx="5340350" cy="5056187"/>
            <a:chOff x="2394" y="1127"/>
            <a:chExt cx="3364" cy="3185"/>
          </a:xfrm>
        </p:grpSpPr>
        <p:sp>
          <p:nvSpPr>
            <p:cNvPr id="40963"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40964"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s-ES"/>
            </a:p>
          </p:txBody>
        </p:sp>
        <p:sp>
          <p:nvSpPr>
            <p:cNvPr id="40965"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40966" name="Freeform 6"/>
            <p:cNvSpPr>
              <a:spLocks noEditPoints="1"/>
            </p:cNvSpPr>
            <p:nvPr userDrawn="1"/>
          </p:nvSpPr>
          <p:spPr bwMode="ltGray">
            <a:xfrm>
              <a:off x="4871" y="3508"/>
              <a:ext cx="66" cy="96"/>
            </a:xfrm>
            <a:custGeom>
              <a:avLst/>
              <a:gdLst/>
              <a:ahLst/>
              <a:cxnLst>
                <a:cxn ang="0">
                  <a:pos x="18" y="96"/>
                </a:cxn>
                <a:cxn ang="0">
                  <a:pos x="42" y="78"/>
                </a:cxn>
                <a:cxn ang="0">
                  <a:pos x="60" y="60"/>
                </a:cxn>
                <a:cxn ang="0">
                  <a:pos x="66" y="36"/>
                </a:cxn>
                <a:cxn ang="0">
                  <a:pos x="60" y="12"/>
                </a:cxn>
                <a:cxn ang="0">
                  <a:pos x="36" y="0"/>
                </a:cxn>
                <a:cxn ang="0">
                  <a:pos x="24" y="6"/>
                </a:cxn>
                <a:cxn ang="0">
                  <a:pos x="12" y="12"/>
                </a:cxn>
                <a:cxn ang="0">
                  <a:pos x="0" y="36"/>
                </a:cxn>
                <a:cxn ang="0">
                  <a:pos x="0" y="60"/>
                </a:cxn>
                <a:cxn ang="0">
                  <a:pos x="12" y="84"/>
                </a:cxn>
                <a:cxn ang="0">
                  <a:pos x="18" y="96"/>
                </a:cxn>
                <a:cxn ang="0">
                  <a:pos x="18" y="96"/>
                </a:cxn>
                <a:cxn ang="0">
                  <a:pos x="42" y="18"/>
                </a:cxn>
                <a:cxn ang="0">
                  <a:pos x="54" y="24"/>
                </a:cxn>
                <a:cxn ang="0">
                  <a:pos x="60" y="36"/>
                </a:cxn>
                <a:cxn ang="0">
                  <a:pos x="60" y="48"/>
                </a:cxn>
                <a:cxn ang="0">
                  <a:pos x="54" y="54"/>
                </a:cxn>
                <a:cxn ang="0">
                  <a:pos x="36" y="72"/>
                </a:cxn>
                <a:cxn ang="0">
                  <a:pos x="24" y="78"/>
                </a:cxn>
                <a:cxn ang="0">
                  <a:pos x="24" y="78"/>
                </a:cxn>
                <a:cxn ang="0">
                  <a:pos x="12" y="48"/>
                </a:cxn>
                <a:cxn ang="0">
                  <a:pos x="18" y="24"/>
                </a:cxn>
                <a:cxn ang="0">
                  <a:pos x="30" y="18"/>
                </a:cxn>
                <a:cxn ang="0">
                  <a:pos x="42" y="18"/>
                </a:cxn>
                <a:cxn ang="0">
                  <a:pos x="42" y="18"/>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67"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40968"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40969"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40970"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40971"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40972" name="Freeform 12"/>
            <p:cNvSpPr>
              <a:spLocks/>
            </p:cNvSpPr>
            <p:nvPr userDrawn="1"/>
          </p:nvSpPr>
          <p:spPr bwMode="ltGray">
            <a:xfrm>
              <a:off x="4007" y="3021"/>
              <a:ext cx="623" cy="156"/>
            </a:xfrm>
            <a:custGeom>
              <a:avLst/>
              <a:gdLst/>
              <a:ahLst/>
              <a:cxnLst>
                <a:cxn ang="0">
                  <a:pos x="6" y="18"/>
                </a:cxn>
                <a:cxn ang="0">
                  <a:pos x="162" y="36"/>
                </a:cxn>
                <a:cxn ang="0">
                  <a:pos x="251" y="36"/>
                </a:cxn>
                <a:cxn ang="0">
                  <a:pos x="354" y="30"/>
                </a:cxn>
                <a:cxn ang="0">
                  <a:pos x="473" y="18"/>
                </a:cxn>
                <a:cxn ang="0">
                  <a:pos x="611" y="0"/>
                </a:cxn>
                <a:cxn ang="0">
                  <a:pos x="623" y="114"/>
                </a:cxn>
                <a:cxn ang="0">
                  <a:pos x="497" y="138"/>
                </a:cxn>
                <a:cxn ang="0">
                  <a:pos x="414" y="150"/>
                </a:cxn>
                <a:cxn ang="0">
                  <a:pos x="318" y="156"/>
                </a:cxn>
                <a:cxn ang="0">
                  <a:pos x="215" y="156"/>
                </a:cxn>
                <a:cxn ang="0">
                  <a:pos x="108" y="150"/>
                </a:cxn>
                <a:cxn ang="0">
                  <a:pos x="0" y="132"/>
                </a:cxn>
                <a:cxn ang="0">
                  <a:pos x="6" y="18"/>
                </a:cxn>
                <a:cxn ang="0">
                  <a:pos x="6" y="18"/>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73" name="Freeform 13"/>
            <p:cNvSpPr>
              <a:spLocks/>
            </p:cNvSpPr>
            <p:nvPr userDrawn="1"/>
          </p:nvSpPr>
          <p:spPr bwMode="ltGray">
            <a:xfrm>
              <a:off x="4762" y="3591"/>
              <a:ext cx="996" cy="126"/>
            </a:xfrm>
            <a:custGeom>
              <a:avLst/>
              <a:gdLst/>
              <a:ahLst/>
              <a:cxnLst>
                <a:cxn ang="0">
                  <a:pos x="754" y="6"/>
                </a:cxn>
                <a:cxn ang="0">
                  <a:pos x="652" y="6"/>
                </a:cxn>
                <a:cxn ang="0">
                  <a:pos x="563" y="6"/>
                </a:cxn>
                <a:cxn ang="0">
                  <a:pos x="479" y="6"/>
                </a:cxn>
                <a:cxn ang="0">
                  <a:pos x="401" y="6"/>
                </a:cxn>
                <a:cxn ang="0">
                  <a:pos x="335" y="0"/>
                </a:cxn>
                <a:cxn ang="0">
                  <a:pos x="276" y="0"/>
                </a:cxn>
                <a:cxn ang="0">
                  <a:pos x="222" y="0"/>
                </a:cxn>
                <a:cxn ang="0">
                  <a:pos x="180" y="6"/>
                </a:cxn>
                <a:cxn ang="0">
                  <a:pos x="138" y="6"/>
                </a:cxn>
                <a:cxn ang="0">
                  <a:pos x="108" y="6"/>
                </a:cxn>
                <a:cxn ang="0">
                  <a:pos x="54" y="6"/>
                </a:cxn>
                <a:cxn ang="0">
                  <a:pos x="24" y="12"/>
                </a:cxn>
                <a:cxn ang="0">
                  <a:pos x="6" y="18"/>
                </a:cxn>
                <a:cxn ang="0">
                  <a:pos x="0" y="24"/>
                </a:cxn>
                <a:cxn ang="0">
                  <a:pos x="12" y="42"/>
                </a:cxn>
                <a:cxn ang="0">
                  <a:pos x="18" y="48"/>
                </a:cxn>
                <a:cxn ang="0">
                  <a:pos x="30" y="54"/>
                </a:cxn>
                <a:cxn ang="0">
                  <a:pos x="60" y="60"/>
                </a:cxn>
                <a:cxn ang="0">
                  <a:pos x="90" y="72"/>
                </a:cxn>
                <a:cxn ang="0">
                  <a:pos x="144" y="84"/>
                </a:cxn>
                <a:cxn ang="0">
                  <a:pos x="210" y="90"/>
                </a:cxn>
                <a:cxn ang="0">
                  <a:pos x="293" y="102"/>
                </a:cxn>
                <a:cxn ang="0">
                  <a:pos x="389" y="108"/>
                </a:cxn>
                <a:cxn ang="0">
                  <a:pos x="503" y="120"/>
                </a:cxn>
                <a:cxn ang="0">
                  <a:pos x="622" y="120"/>
                </a:cxn>
                <a:cxn ang="0">
                  <a:pos x="754" y="126"/>
                </a:cxn>
                <a:cxn ang="0">
                  <a:pos x="873" y="126"/>
                </a:cxn>
                <a:cxn ang="0">
                  <a:pos x="993" y="126"/>
                </a:cxn>
                <a:cxn ang="0">
                  <a:pos x="993" y="12"/>
                </a:cxn>
                <a:cxn ang="0">
                  <a:pos x="879" y="12"/>
                </a:cxn>
                <a:cxn ang="0">
                  <a:pos x="754" y="6"/>
                </a:cxn>
                <a:cxn ang="0">
                  <a:pos x="754" y="6"/>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74" name="Freeform 14"/>
            <p:cNvSpPr>
              <a:spLocks/>
            </p:cNvSpPr>
            <p:nvPr userDrawn="1"/>
          </p:nvSpPr>
          <p:spPr bwMode="ltGray">
            <a:xfrm>
              <a:off x="4786" y="3645"/>
              <a:ext cx="972" cy="245"/>
            </a:xfrm>
            <a:custGeom>
              <a:avLst/>
              <a:gdLst/>
              <a:ahLst/>
              <a:cxnLst>
                <a:cxn ang="0">
                  <a:pos x="0" y="0"/>
                </a:cxn>
                <a:cxn ang="0">
                  <a:pos x="24" y="54"/>
                </a:cxn>
                <a:cxn ang="0">
                  <a:pos x="66" y="96"/>
                </a:cxn>
                <a:cxn ang="0">
                  <a:pos x="120" y="137"/>
                </a:cxn>
                <a:cxn ang="0">
                  <a:pos x="198" y="173"/>
                </a:cxn>
                <a:cxn ang="0">
                  <a:pos x="293" y="203"/>
                </a:cxn>
                <a:cxn ang="0">
                  <a:pos x="353" y="215"/>
                </a:cxn>
                <a:cxn ang="0">
                  <a:pos x="413" y="227"/>
                </a:cxn>
                <a:cxn ang="0">
                  <a:pos x="479" y="233"/>
                </a:cxn>
                <a:cxn ang="0">
                  <a:pos x="556" y="239"/>
                </a:cxn>
                <a:cxn ang="0">
                  <a:pos x="634" y="245"/>
                </a:cxn>
                <a:cxn ang="0">
                  <a:pos x="724" y="245"/>
                </a:cxn>
                <a:cxn ang="0">
                  <a:pos x="855" y="245"/>
                </a:cxn>
                <a:cxn ang="0">
                  <a:pos x="969" y="239"/>
                </a:cxn>
                <a:cxn ang="0">
                  <a:pos x="969" y="60"/>
                </a:cxn>
                <a:cxn ang="0">
                  <a:pos x="700" y="60"/>
                </a:cxn>
                <a:cxn ang="0">
                  <a:pos x="503" y="54"/>
                </a:cxn>
                <a:cxn ang="0">
                  <a:pos x="317" y="42"/>
                </a:cxn>
                <a:cxn ang="0">
                  <a:pos x="150" y="24"/>
                </a:cxn>
                <a:cxn ang="0">
                  <a:pos x="72" y="12"/>
                </a:cxn>
                <a:cxn ang="0">
                  <a:pos x="0" y="0"/>
                </a:cxn>
                <a:cxn ang="0">
                  <a:pos x="0" y="0"/>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w="9525">
              <a:noFill/>
              <a:round/>
              <a:headEnd/>
              <a:tailEnd/>
            </a:ln>
          </p:spPr>
          <p:txBody>
            <a:bodyPr/>
            <a:lstStyle/>
            <a:p>
              <a:pPr>
                <a:defRPr/>
              </a:pPr>
              <a:endParaRPr lang="es-ES"/>
            </a:p>
          </p:txBody>
        </p:sp>
        <p:sp>
          <p:nvSpPr>
            <p:cNvPr id="40975" name="Freeform 15"/>
            <p:cNvSpPr>
              <a:spLocks/>
            </p:cNvSpPr>
            <p:nvPr userDrawn="1"/>
          </p:nvSpPr>
          <p:spPr bwMode="ltGray">
            <a:xfrm>
              <a:off x="4804" y="3591"/>
              <a:ext cx="954" cy="90"/>
            </a:xfrm>
            <a:custGeom>
              <a:avLst/>
              <a:gdLst/>
              <a:ahLst/>
              <a:cxnLst>
                <a:cxn ang="0">
                  <a:pos x="700" y="0"/>
                </a:cxn>
                <a:cxn ang="0">
                  <a:pos x="598" y="0"/>
                </a:cxn>
                <a:cxn ang="0">
                  <a:pos x="515" y="0"/>
                </a:cxn>
                <a:cxn ang="0">
                  <a:pos x="431" y="0"/>
                </a:cxn>
                <a:cxn ang="0">
                  <a:pos x="365" y="0"/>
                </a:cxn>
                <a:cxn ang="0">
                  <a:pos x="299" y="0"/>
                </a:cxn>
                <a:cxn ang="0">
                  <a:pos x="245" y="0"/>
                </a:cxn>
                <a:cxn ang="0">
                  <a:pos x="198" y="0"/>
                </a:cxn>
                <a:cxn ang="0">
                  <a:pos x="162" y="0"/>
                </a:cxn>
                <a:cxn ang="0">
                  <a:pos x="126" y="6"/>
                </a:cxn>
                <a:cxn ang="0">
                  <a:pos x="96" y="6"/>
                </a:cxn>
                <a:cxn ang="0">
                  <a:pos x="54" y="12"/>
                </a:cxn>
                <a:cxn ang="0">
                  <a:pos x="30" y="12"/>
                </a:cxn>
                <a:cxn ang="0">
                  <a:pos x="12" y="18"/>
                </a:cxn>
                <a:cxn ang="0">
                  <a:pos x="6" y="18"/>
                </a:cxn>
                <a:cxn ang="0">
                  <a:pos x="0" y="24"/>
                </a:cxn>
                <a:cxn ang="0">
                  <a:pos x="6" y="30"/>
                </a:cxn>
                <a:cxn ang="0">
                  <a:pos x="24" y="36"/>
                </a:cxn>
                <a:cxn ang="0">
                  <a:pos x="54" y="42"/>
                </a:cxn>
                <a:cxn ang="0">
                  <a:pos x="102" y="54"/>
                </a:cxn>
                <a:cxn ang="0">
                  <a:pos x="168" y="60"/>
                </a:cxn>
                <a:cxn ang="0">
                  <a:pos x="251" y="66"/>
                </a:cxn>
                <a:cxn ang="0">
                  <a:pos x="341" y="78"/>
                </a:cxn>
                <a:cxn ang="0">
                  <a:pos x="449" y="84"/>
                </a:cxn>
                <a:cxn ang="0">
                  <a:pos x="568" y="84"/>
                </a:cxn>
                <a:cxn ang="0">
                  <a:pos x="694" y="90"/>
                </a:cxn>
                <a:cxn ang="0">
                  <a:pos x="825" y="90"/>
                </a:cxn>
                <a:cxn ang="0">
                  <a:pos x="951" y="90"/>
                </a:cxn>
                <a:cxn ang="0">
                  <a:pos x="951" y="6"/>
                </a:cxn>
                <a:cxn ang="0">
                  <a:pos x="831" y="6"/>
                </a:cxn>
                <a:cxn ang="0">
                  <a:pos x="772" y="6"/>
                </a:cxn>
                <a:cxn ang="0">
                  <a:pos x="700" y="0"/>
                </a:cxn>
                <a:cxn ang="0">
                  <a:pos x="700" y="0"/>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s-ES"/>
            </a:p>
          </p:txBody>
        </p:sp>
        <p:sp>
          <p:nvSpPr>
            <p:cNvPr id="40976" name="Freeform 16"/>
            <p:cNvSpPr>
              <a:spLocks/>
            </p:cNvSpPr>
            <p:nvPr userDrawn="1"/>
          </p:nvSpPr>
          <p:spPr bwMode="ltGray">
            <a:xfrm>
              <a:off x="3059" y="1541"/>
              <a:ext cx="102" cy="155"/>
            </a:xfrm>
            <a:custGeom>
              <a:avLst/>
              <a:gdLst/>
              <a:ahLst/>
              <a:cxnLst>
                <a:cxn ang="0">
                  <a:pos x="102" y="0"/>
                </a:cxn>
                <a:cxn ang="0">
                  <a:pos x="0" y="12"/>
                </a:cxn>
                <a:cxn ang="0">
                  <a:pos x="30" y="72"/>
                </a:cxn>
                <a:cxn ang="0">
                  <a:pos x="30" y="155"/>
                </a:cxn>
                <a:cxn ang="0">
                  <a:pos x="72" y="155"/>
                </a:cxn>
                <a:cxn ang="0">
                  <a:pos x="72" y="66"/>
                </a:cxn>
                <a:cxn ang="0">
                  <a:pos x="102" y="0"/>
                </a:cxn>
                <a:cxn ang="0">
                  <a:pos x="102" y="0"/>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77" name="Freeform 17"/>
            <p:cNvSpPr>
              <a:spLocks noEditPoints="1"/>
            </p:cNvSpPr>
            <p:nvPr userDrawn="1"/>
          </p:nvSpPr>
          <p:spPr bwMode="ltGray">
            <a:xfrm>
              <a:off x="3059" y="1690"/>
              <a:ext cx="90" cy="96"/>
            </a:xfrm>
            <a:custGeom>
              <a:avLst/>
              <a:gdLst/>
              <a:ahLst/>
              <a:cxnLst>
                <a:cxn ang="0">
                  <a:pos x="48" y="96"/>
                </a:cxn>
                <a:cxn ang="0">
                  <a:pos x="72" y="72"/>
                </a:cxn>
                <a:cxn ang="0">
                  <a:pos x="84" y="48"/>
                </a:cxn>
                <a:cxn ang="0">
                  <a:pos x="90" y="36"/>
                </a:cxn>
                <a:cxn ang="0">
                  <a:pos x="84" y="24"/>
                </a:cxn>
                <a:cxn ang="0">
                  <a:pos x="66" y="6"/>
                </a:cxn>
                <a:cxn ang="0">
                  <a:pos x="42" y="0"/>
                </a:cxn>
                <a:cxn ang="0">
                  <a:pos x="24" y="0"/>
                </a:cxn>
                <a:cxn ang="0">
                  <a:pos x="12" y="12"/>
                </a:cxn>
                <a:cxn ang="0">
                  <a:pos x="6" y="24"/>
                </a:cxn>
                <a:cxn ang="0">
                  <a:pos x="0" y="36"/>
                </a:cxn>
                <a:cxn ang="0">
                  <a:pos x="12" y="66"/>
                </a:cxn>
                <a:cxn ang="0">
                  <a:pos x="30" y="84"/>
                </a:cxn>
                <a:cxn ang="0">
                  <a:pos x="48" y="96"/>
                </a:cxn>
                <a:cxn ang="0">
                  <a:pos x="48" y="96"/>
                </a:cxn>
                <a:cxn ang="0">
                  <a:pos x="48" y="12"/>
                </a:cxn>
                <a:cxn ang="0">
                  <a:pos x="66" y="18"/>
                </a:cxn>
                <a:cxn ang="0">
                  <a:pos x="72" y="24"/>
                </a:cxn>
                <a:cxn ang="0">
                  <a:pos x="72" y="36"/>
                </a:cxn>
                <a:cxn ang="0">
                  <a:pos x="72" y="48"/>
                </a:cxn>
                <a:cxn ang="0">
                  <a:pos x="54" y="66"/>
                </a:cxn>
                <a:cxn ang="0">
                  <a:pos x="48" y="78"/>
                </a:cxn>
                <a:cxn ang="0">
                  <a:pos x="30" y="66"/>
                </a:cxn>
                <a:cxn ang="0">
                  <a:pos x="24" y="48"/>
                </a:cxn>
                <a:cxn ang="0">
                  <a:pos x="18" y="30"/>
                </a:cxn>
                <a:cxn ang="0">
                  <a:pos x="30" y="12"/>
                </a:cxn>
                <a:cxn ang="0">
                  <a:pos x="48" y="12"/>
                </a:cxn>
                <a:cxn ang="0">
                  <a:pos x="48" y="12"/>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78" name="Freeform 18"/>
            <p:cNvSpPr>
              <a:spLocks noEditPoints="1"/>
            </p:cNvSpPr>
            <p:nvPr userDrawn="1"/>
          </p:nvSpPr>
          <p:spPr bwMode="ltGray">
            <a:xfrm>
              <a:off x="3059" y="1768"/>
              <a:ext cx="90" cy="108"/>
            </a:xfrm>
            <a:custGeom>
              <a:avLst/>
              <a:gdLst/>
              <a:ahLst/>
              <a:cxnLst>
                <a:cxn ang="0">
                  <a:pos x="0" y="90"/>
                </a:cxn>
                <a:cxn ang="0">
                  <a:pos x="12" y="102"/>
                </a:cxn>
                <a:cxn ang="0">
                  <a:pos x="24" y="108"/>
                </a:cxn>
                <a:cxn ang="0">
                  <a:pos x="54" y="108"/>
                </a:cxn>
                <a:cxn ang="0">
                  <a:pos x="78" y="96"/>
                </a:cxn>
                <a:cxn ang="0">
                  <a:pos x="90" y="72"/>
                </a:cxn>
                <a:cxn ang="0">
                  <a:pos x="84" y="42"/>
                </a:cxn>
                <a:cxn ang="0">
                  <a:pos x="66" y="24"/>
                </a:cxn>
                <a:cxn ang="0">
                  <a:pos x="54" y="12"/>
                </a:cxn>
                <a:cxn ang="0">
                  <a:pos x="48" y="6"/>
                </a:cxn>
                <a:cxn ang="0">
                  <a:pos x="48" y="6"/>
                </a:cxn>
                <a:cxn ang="0">
                  <a:pos x="48" y="0"/>
                </a:cxn>
                <a:cxn ang="0">
                  <a:pos x="24" y="24"/>
                </a:cxn>
                <a:cxn ang="0">
                  <a:pos x="6" y="48"/>
                </a:cxn>
                <a:cxn ang="0">
                  <a:pos x="0" y="66"/>
                </a:cxn>
                <a:cxn ang="0">
                  <a:pos x="0" y="90"/>
                </a:cxn>
                <a:cxn ang="0">
                  <a:pos x="0" y="90"/>
                </a:cxn>
                <a:cxn ang="0">
                  <a:pos x="12" y="66"/>
                </a:cxn>
                <a:cxn ang="0">
                  <a:pos x="18" y="48"/>
                </a:cxn>
                <a:cxn ang="0">
                  <a:pos x="30" y="36"/>
                </a:cxn>
                <a:cxn ang="0">
                  <a:pos x="42" y="24"/>
                </a:cxn>
                <a:cxn ang="0">
                  <a:pos x="48" y="18"/>
                </a:cxn>
                <a:cxn ang="0">
                  <a:pos x="66" y="30"/>
                </a:cxn>
                <a:cxn ang="0">
                  <a:pos x="72" y="48"/>
                </a:cxn>
                <a:cxn ang="0">
                  <a:pos x="78" y="72"/>
                </a:cxn>
                <a:cxn ang="0">
                  <a:pos x="78" y="84"/>
                </a:cxn>
                <a:cxn ang="0">
                  <a:pos x="66" y="96"/>
                </a:cxn>
                <a:cxn ang="0">
                  <a:pos x="42" y="102"/>
                </a:cxn>
                <a:cxn ang="0">
                  <a:pos x="30" y="96"/>
                </a:cxn>
                <a:cxn ang="0">
                  <a:pos x="18" y="90"/>
                </a:cxn>
                <a:cxn ang="0">
                  <a:pos x="12" y="78"/>
                </a:cxn>
                <a:cxn ang="0">
                  <a:pos x="12" y="66"/>
                </a:cxn>
                <a:cxn ang="0">
                  <a:pos x="12" y="66"/>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79" name="Freeform 19"/>
            <p:cNvSpPr>
              <a:spLocks/>
            </p:cNvSpPr>
            <p:nvPr userDrawn="1"/>
          </p:nvSpPr>
          <p:spPr bwMode="ltGray">
            <a:xfrm>
              <a:off x="5470" y="1205"/>
              <a:ext cx="102" cy="156"/>
            </a:xfrm>
            <a:custGeom>
              <a:avLst/>
              <a:gdLst/>
              <a:ahLst/>
              <a:cxnLst>
                <a:cxn ang="0">
                  <a:pos x="102" y="0"/>
                </a:cxn>
                <a:cxn ang="0">
                  <a:pos x="0" y="6"/>
                </a:cxn>
                <a:cxn ang="0">
                  <a:pos x="30" y="72"/>
                </a:cxn>
                <a:cxn ang="0">
                  <a:pos x="30" y="156"/>
                </a:cxn>
                <a:cxn ang="0">
                  <a:pos x="72" y="156"/>
                </a:cxn>
                <a:cxn ang="0">
                  <a:pos x="72" y="66"/>
                </a:cxn>
                <a:cxn ang="0">
                  <a:pos x="102" y="0"/>
                </a:cxn>
                <a:cxn ang="0">
                  <a:pos x="102" y="0"/>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80" name="Freeform 20"/>
            <p:cNvSpPr>
              <a:spLocks noEditPoints="1"/>
            </p:cNvSpPr>
            <p:nvPr userDrawn="1"/>
          </p:nvSpPr>
          <p:spPr bwMode="ltGray">
            <a:xfrm>
              <a:off x="5476" y="1349"/>
              <a:ext cx="84" cy="96"/>
            </a:xfrm>
            <a:custGeom>
              <a:avLst/>
              <a:gdLst/>
              <a:ahLst/>
              <a:cxnLst>
                <a:cxn ang="0">
                  <a:pos x="42" y="96"/>
                </a:cxn>
                <a:cxn ang="0">
                  <a:pos x="66" y="78"/>
                </a:cxn>
                <a:cxn ang="0">
                  <a:pos x="84" y="54"/>
                </a:cxn>
                <a:cxn ang="0">
                  <a:pos x="84" y="30"/>
                </a:cxn>
                <a:cxn ang="0">
                  <a:pos x="66" y="6"/>
                </a:cxn>
                <a:cxn ang="0">
                  <a:pos x="42" y="0"/>
                </a:cxn>
                <a:cxn ang="0">
                  <a:pos x="24" y="6"/>
                </a:cxn>
                <a:cxn ang="0">
                  <a:pos x="12" y="18"/>
                </a:cxn>
                <a:cxn ang="0">
                  <a:pos x="6" y="30"/>
                </a:cxn>
                <a:cxn ang="0">
                  <a:pos x="0" y="42"/>
                </a:cxn>
                <a:cxn ang="0">
                  <a:pos x="12" y="66"/>
                </a:cxn>
                <a:cxn ang="0">
                  <a:pos x="30" y="84"/>
                </a:cxn>
                <a:cxn ang="0">
                  <a:pos x="42" y="96"/>
                </a:cxn>
                <a:cxn ang="0">
                  <a:pos x="42" y="96"/>
                </a:cxn>
                <a:cxn ang="0">
                  <a:pos x="48" y="12"/>
                </a:cxn>
                <a:cxn ang="0">
                  <a:pos x="66" y="18"/>
                </a:cxn>
                <a:cxn ang="0">
                  <a:pos x="72" y="30"/>
                </a:cxn>
                <a:cxn ang="0">
                  <a:pos x="72" y="42"/>
                </a:cxn>
                <a:cxn ang="0">
                  <a:pos x="66" y="54"/>
                </a:cxn>
                <a:cxn ang="0">
                  <a:pos x="54" y="72"/>
                </a:cxn>
                <a:cxn ang="0">
                  <a:pos x="42" y="84"/>
                </a:cxn>
                <a:cxn ang="0">
                  <a:pos x="42" y="84"/>
                </a:cxn>
                <a:cxn ang="0">
                  <a:pos x="30" y="72"/>
                </a:cxn>
                <a:cxn ang="0">
                  <a:pos x="18" y="54"/>
                </a:cxn>
                <a:cxn ang="0">
                  <a:pos x="18" y="30"/>
                </a:cxn>
                <a:cxn ang="0">
                  <a:pos x="30" y="18"/>
                </a:cxn>
                <a:cxn ang="0">
                  <a:pos x="48" y="12"/>
                </a:cxn>
                <a:cxn ang="0">
                  <a:pos x="48" y="12"/>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81" name="Freeform 21"/>
            <p:cNvSpPr>
              <a:spLocks noEditPoints="1"/>
            </p:cNvSpPr>
            <p:nvPr userDrawn="1"/>
          </p:nvSpPr>
          <p:spPr bwMode="ltGray">
            <a:xfrm>
              <a:off x="5470" y="1433"/>
              <a:ext cx="90" cy="108"/>
            </a:xfrm>
            <a:custGeom>
              <a:avLst/>
              <a:gdLst/>
              <a:ahLst/>
              <a:cxnLst>
                <a:cxn ang="0">
                  <a:pos x="6" y="90"/>
                </a:cxn>
                <a:cxn ang="0">
                  <a:pos x="18" y="102"/>
                </a:cxn>
                <a:cxn ang="0">
                  <a:pos x="30" y="108"/>
                </a:cxn>
                <a:cxn ang="0">
                  <a:pos x="60" y="108"/>
                </a:cxn>
                <a:cxn ang="0">
                  <a:pos x="84" y="96"/>
                </a:cxn>
                <a:cxn ang="0">
                  <a:pos x="90" y="84"/>
                </a:cxn>
                <a:cxn ang="0">
                  <a:pos x="90" y="66"/>
                </a:cxn>
                <a:cxn ang="0">
                  <a:pos x="84" y="36"/>
                </a:cxn>
                <a:cxn ang="0">
                  <a:pos x="72" y="18"/>
                </a:cxn>
                <a:cxn ang="0">
                  <a:pos x="60" y="6"/>
                </a:cxn>
                <a:cxn ang="0">
                  <a:pos x="54" y="0"/>
                </a:cxn>
                <a:cxn ang="0">
                  <a:pos x="54" y="0"/>
                </a:cxn>
                <a:cxn ang="0">
                  <a:pos x="48" y="0"/>
                </a:cxn>
                <a:cxn ang="0">
                  <a:pos x="24" y="24"/>
                </a:cxn>
                <a:cxn ang="0">
                  <a:pos x="12" y="48"/>
                </a:cxn>
                <a:cxn ang="0">
                  <a:pos x="0" y="66"/>
                </a:cxn>
                <a:cxn ang="0">
                  <a:pos x="6" y="90"/>
                </a:cxn>
                <a:cxn ang="0">
                  <a:pos x="6" y="90"/>
                </a:cxn>
                <a:cxn ang="0">
                  <a:pos x="18" y="66"/>
                </a:cxn>
                <a:cxn ang="0">
                  <a:pos x="24" y="48"/>
                </a:cxn>
                <a:cxn ang="0">
                  <a:pos x="36" y="30"/>
                </a:cxn>
                <a:cxn ang="0">
                  <a:pos x="42" y="18"/>
                </a:cxn>
                <a:cxn ang="0">
                  <a:pos x="48" y="12"/>
                </a:cxn>
                <a:cxn ang="0">
                  <a:pos x="78" y="42"/>
                </a:cxn>
                <a:cxn ang="0">
                  <a:pos x="84" y="66"/>
                </a:cxn>
                <a:cxn ang="0">
                  <a:pos x="66" y="90"/>
                </a:cxn>
                <a:cxn ang="0">
                  <a:pos x="54" y="96"/>
                </a:cxn>
                <a:cxn ang="0">
                  <a:pos x="42" y="96"/>
                </a:cxn>
                <a:cxn ang="0">
                  <a:pos x="30" y="96"/>
                </a:cxn>
                <a:cxn ang="0">
                  <a:pos x="24" y="84"/>
                </a:cxn>
                <a:cxn ang="0">
                  <a:pos x="18" y="78"/>
                </a:cxn>
                <a:cxn ang="0">
                  <a:pos x="18" y="66"/>
                </a:cxn>
                <a:cxn ang="0">
                  <a:pos x="18" y="66"/>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82" name="Freeform 22"/>
            <p:cNvSpPr>
              <a:spLocks noEditPoints="1"/>
            </p:cNvSpPr>
            <p:nvPr userDrawn="1"/>
          </p:nvSpPr>
          <p:spPr bwMode="ltGray">
            <a:xfrm>
              <a:off x="5428" y="3525"/>
              <a:ext cx="66" cy="96"/>
            </a:xfrm>
            <a:custGeom>
              <a:avLst/>
              <a:gdLst/>
              <a:ahLst/>
              <a:cxnLst>
                <a:cxn ang="0">
                  <a:pos x="30" y="96"/>
                </a:cxn>
                <a:cxn ang="0">
                  <a:pos x="54" y="72"/>
                </a:cxn>
                <a:cxn ang="0">
                  <a:pos x="66" y="48"/>
                </a:cxn>
                <a:cxn ang="0">
                  <a:pos x="66" y="24"/>
                </a:cxn>
                <a:cxn ang="0">
                  <a:pos x="54" y="6"/>
                </a:cxn>
                <a:cxn ang="0">
                  <a:pos x="30" y="0"/>
                </a:cxn>
                <a:cxn ang="0">
                  <a:pos x="18" y="0"/>
                </a:cxn>
                <a:cxn ang="0">
                  <a:pos x="6" y="12"/>
                </a:cxn>
                <a:cxn ang="0">
                  <a:pos x="0" y="36"/>
                </a:cxn>
                <a:cxn ang="0">
                  <a:pos x="6" y="60"/>
                </a:cxn>
                <a:cxn ang="0">
                  <a:pos x="18" y="84"/>
                </a:cxn>
                <a:cxn ang="0">
                  <a:pos x="30" y="96"/>
                </a:cxn>
                <a:cxn ang="0">
                  <a:pos x="30" y="96"/>
                </a:cxn>
                <a:cxn ang="0">
                  <a:pos x="30" y="12"/>
                </a:cxn>
                <a:cxn ang="0">
                  <a:pos x="48" y="18"/>
                </a:cxn>
                <a:cxn ang="0">
                  <a:pos x="54" y="24"/>
                </a:cxn>
                <a:cxn ang="0">
                  <a:pos x="54" y="36"/>
                </a:cxn>
                <a:cxn ang="0">
                  <a:pos x="48" y="48"/>
                </a:cxn>
                <a:cxn ang="0">
                  <a:pos x="36" y="66"/>
                </a:cxn>
                <a:cxn ang="0">
                  <a:pos x="30" y="78"/>
                </a:cxn>
                <a:cxn ang="0">
                  <a:pos x="18" y="66"/>
                </a:cxn>
                <a:cxn ang="0">
                  <a:pos x="12" y="48"/>
                </a:cxn>
                <a:cxn ang="0">
                  <a:pos x="6" y="30"/>
                </a:cxn>
                <a:cxn ang="0">
                  <a:pos x="18" y="12"/>
                </a:cxn>
                <a:cxn ang="0">
                  <a:pos x="30" y="12"/>
                </a:cxn>
                <a:cxn ang="0">
                  <a:pos x="30" y="12"/>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83" name="Freeform 23"/>
            <p:cNvSpPr>
              <a:spLocks/>
            </p:cNvSpPr>
            <p:nvPr userDrawn="1"/>
          </p:nvSpPr>
          <p:spPr bwMode="ltGray">
            <a:xfrm>
              <a:off x="3017" y="1127"/>
              <a:ext cx="2603" cy="444"/>
            </a:xfrm>
            <a:custGeom>
              <a:avLst/>
              <a:gdLst/>
              <a:ahLst/>
              <a:cxnLst>
                <a:cxn ang="0">
                  <a:pos x="2577" y="0"/>
                </a:cxn>
                <a:cxn ang="0">
                  <a:pos x="2594" y="72"/>
                </a:cxn>
                <a:cxn ang="0">
                  <a:pos x="6" y="444"/>
                </a:cxn>
                <a:cxn ang="0">
                  <a:pos x="0" y="396"/>
                </a:cxn>
                <a:cxn ang="0">
                  <a:pos x="1225" y="96"/>
                </a:cxn>
                <a:cxn ang="0">
                  <a:pos x="1351" y="78"/>
                </a:cxn>
                <a:cxn ang="0">
                  <a:pos x="2577" y="0"/>
                </a:cxn>
                <a:cxn ang="0">
                  <a:pos x="2577" y="0"/>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s-ES"/>
            </a:p>
          </p:txBody>
        </p:sp>
        <p:sp>
          <p:nvSpPr>
            <p:cNvPr id="40984" name="Freeform 24"/>
            <p:cNvSpPr>
              <a:spLocks noEditPoints="1"/>
            </p:cNvSpPr>
            <p:nvPr userDrawn="1"/>
          </p:nvSpPr>
          <p:spPr bwMode="ltGray">
            <a:xfrm>
              <a:off x="2934" y="3773"/>
              <a:ext cx="84" cy="95"/>
            </a:xfrm>
            <a:custGeom>
              <a:avLst/>
              <a:gdLst/>
              <a:ahLst/>
              <a:cxnLst>
                <a:cxn ang="0">
                  <a:pos x="36" y="95"/>
                </a:cxn>
                <a:cxn ang="0">
                  <a:pos x="60" y="77"/>
                </a:cxn>
                <a:cxn ang="0">
                  <a:pos x="78" y="53"/>
                </a:cxn>
                <a:cxn ang="0">
                  <a:pos x="84" y="42"/>
                </a:cxn>
                <a:cxn ang="0">
                  <a:pos x="84" y="30"/>
                </a:cxn>
                <a:cxn ang="0">
                  <a:pos x="72" y="6"/>
                </a:cxn>
                <a:cxn ang="0">
                  <a:pos x="42" y="0"/>
                </a:cxn>
                <a:cxn ang="0">
                  <a:pos x="30" y="0"/>
                </a:cxn>
                <a:cxn ang="0">
                  <a:pos x="12" y="12"/>
                </a:cxn>
                <a:cxn ang="0">
                  <a:pos x="0" y="24"/>
                </a:cxn>
                <a:cxn ang="0">
                  <a:pos x="0" y="36"/>
                </a:cxn>
                <a:cxn ang="0">
                  <a:pos x="6" y="59"/>
                </a:cxn>
                <a:cxn ang="0">
                  <a:pos x="24" y="83"/>
                </a:cxn>
                <a:cxn ang="0">
                  <a:pos x="36" y="95"/>
                </a:cxn>
                <a:cxn ang="0">
                  <a:pos x="36" y="95"/>
                </a:cxn>
                <a:cxn ang="0">
                  <a:pos x="48" y="12"/>
                </a:cxn>
                <a:cxn ang="0">
                  <a:pos x="66" y="18"/>
                </a:cxn>
                <a:cxn ang="0">
                  <a:pos x="72" y="30"/>
                </a:cxn>
                <a:cxn ang="0">
                  <a:pos x="72" y="42"/>
                </a:cxn>
                <a:cxn ang="0">
                  <a:pos x="66" y="53"/>
                </a:cxn>
                <a:cxn ang="0">
                  <a:pos x="48" y="71"/>
                </a:cxn>
                <a:cxn ang="0">
                  <a:pos x="42" y="77"/>
                </a:cxn>
                <a:cxn ang="0">
                  <a:pos x="36" y="77"/>
                </a:cxn>
                <a:cxn ang="0">
                  <a:pos x="24" y="65"/>
                </a:cxn>
                <a:cxn ang="0">
                  <a:pos x="18" y="48"/>
                </a:cxn>
                <a:cxn ang="0">
                  <a:pos x="18" y="30"/>
                </a:cxn>
                <a:cxn ang="0">
                  <a:pos x="30" y="12"/>
                </a:cxn>
                <a:cxn ang="0">
                  <a:pos x="48" y="12"/>
                </a:cxn>
                <a:cxn ang="0">
                  <a:pos x="48" y="12"/>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85" name="Freeform 25"/>
            <p:cNvSpPr>
              <a:spLocks noEditPoints="1"/>
            </p:cNvSpPr>
            <p:nvPr userDrawn="1"/>
          </p:nvSpPr>
          <p:spPr bwMode="ltGray">
            <a:xfrm>
              <a:off x="3779" y="3872"/>
              <a:ext cx="90" cy="108"/>
            </a:xfrm>
            <a:custGeom>
              <a:avLst/>
              <a:gdLst/>
              <a:ahLst/>
              <a:cxnLst>
                <a:cxn ang="0">
                  <a:pos x="12" y="96"/>
                </a:cxn>
                <a:cxn ang="0">
                  <a:pos x="24" y="108"/>
                </a:cxn>
                <a:cxn ang="0">
                  <a:pos x="42" y="108"/>
                </a:cxn>
                <a:cxn ang="0">
                  <a:pos x="66" y="102"/>
                </a:cxn>
                <a:cxn ang="0">
                  <a:pos x="84" y="78"/>
                </a:cxn>
                <a:cxn ang="0">
                  <a:pos x="90" y="66"/>
                </a:cxn>
                <a:cxn ang="0">
                  <a:pos x="84" y="48"/>
                </a:cxn>
                <a:cxn ang="0">
                  <a:pos x="66" y="24"/>
                </a:cxn>
                <a:cxn ang="0">
                  <a:pos x="48" y="12"/>
                </a:cxn>
                <a:cxn ang="0">
                  <a:pos x="36" y="0"/>
                </a:cxn>
                <a:cxn ang="0">
                  <a:pos x="30" y="0"/>
                </a:cxn>
                <a:cxn ang="0">
                  <a:pos x="30" y="0"/>
                </a:cxn>
                <a:cxn ang="0">
                  <a:pos x="24" y="0"/>
                </a:cxn>
                <a:cxn ang="0">
                  <a:pos x="12" y="30"/>
                </a:cxn>
                <a:cxn ang="0">
                  <a:pos x="0" y="54"/>
                </a:cxn>
                <a:cxn ang="0">
                  <a:pos x="0" y="78"/>
                </a:cxn>
                <a:cxn ang="0">
                  <a:pos x="12" y="96"/>
                </a:cxn>
                <a:cxn ang="0">
                  <a:pos x="12" y="96"/>
                </a:cxn>
                <a:cxn ang="0">
                  <a:pos x="12" y="72"/>
                </a:cxn>
                <a:cxn ang="0">
                  <a:pos x="18" y="54"/>
                </a:cxn>
                <a:cxn ang="0">
                  <a:pos x="24" y="36"/>
                </a:cxn>
                <a:cxn ang="0">
                  <a:pos x="30" y="18"/>
                </a:cxn>
                <a:cxn ang="0">
                  <a:pos x="30" y="12"/>
                </a:cxn>
                <a:cxn ang="0">
                  <a:pos x="48" y="24"/>
                </a:cxn>
                <a:cxn ang="0">
                  <a:pos x="66" y="36"/>
                </a:cxn>
                <a:cxn ang="0">
                  <a:pos x="78" y="54"/>
                </a:cxn>
                <a:cxn ang="0">
                  <a:pos x="78" y="72"/>
                </a:cxn>
                <a:cxn ang="0">
                  <a:pos x="72" y="84"/>
                </a:cxn>
                <a:cxn ang="0">
                  <a:pos x="48" y="96"/>
                </a:cxn>
                <a:cxn ang="0">
                  <a:pos x="36" y="96"/>
                </a:cxn>
                <a:cxn ang="0">
                  <a:pos x="24" y="90"/>
                </a:cxn>
                <a:cxn ang="0">
                  <a:pos x="18" y="84"/>
                </a:cxn>
                <a:cxn ang="0">
                  <a:pos x="12" y="72"/>
                </a:cxn>
                <a:cxn ang="0">
                  <a:pos x="12" y="72"/>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86" name="Freeform 26"/>
            <p:cNvSpPr>
              <a:spLocks noEditPoints="1"/>
            </p:cNvSpPr>
            <p:nvPr userDrawn="1"/>
          </p:nvSpPr>
          <p:spPr bwMode="ltGray">
            <a:xfrm>
              <a:off x="2400" y="3872"/>
              <a:ext cx="72" cy="90"/>
            </a:xfrm>
            <a:custGeom>
              <a:avLst/>
              <a:gdLst/>
              <a:ahLst/>
              <a:cxnLst>
                <a:cxn ang="0">
                  <a:pos x="71" y="90"/>
                </a:cxn>
                <a:cxn ang="0">
                  <a:pos x="71" y="60"/>
                </a:cxn>
                <a:cxn ang="0">
                  <a:pos x="71" y="36"/>
                </a:cxn>
                <a:cxn ang="0">
                  <a:pos x="60" y="12"/>
                </a:cxn>
                <a:cxn ang="0">
                  <a:pos x="36" y="0"/>
                </a:cxn>
                <a:cxn ang="0">
                  <a:pos x="12" y="12"/>
                </a:cxn>
                <a:cxn ang="0">
                  <a:pos x="0" y="36"/>
                </a:cxn>
                <a:cxn ang="0">
                  <a:pos x="6" y="60"/>
                </a:cxn>
                <a:cxn ang="0">
                  <a:pos x="30" y="78"/>
                </a:cxn>
                <a:cxn ang="0">
                  <a:pos x="54" y="90"/>
                </a:cxn>
                <a:cxn ang="0">
                  <a:pos x="71" y="90"/>
                </a:cxn>
                <a:cxn ang="0">
                  <a:pos x="71" y="90"/>
                </a:cxn>
                <a:cxn ang="0">
                  <a:pos x="24" y="18"/>
                </a:cxn>
                <a:cxn ang="0">
                  <a:pos x="42" y="18"/>
                </a:cxn>
                <a:cxn ang="0">
                  <a:pos x="54" y="18"/>
                </a:cxn>
                <a:cxn ang="0">
                  <a:pos x="60" y="42"/>
                </a:cxn>
                <a:cxn ang="0">
                  <a:pos x="60" y="66"/>
                </a:cxn>
                <a:cxn ang="0">
                  <a:pos x="60" y="72"/>
                </a:cxn>
                <a:cxn ang="0">
                  <a:pos x="60" y="78"/>
                </a:cxn>
                <a:cxn ang="0">
                  <a:pos x="42" y="72"/>
                </a:cxn>
                <a:cxn ang="0">
                  <a:pos x="24" y="66"/>
                </a:cxn>
                <a:cxn ang="0">
                  <a:pos x="12" y="48"/>
                </a:cxn>
                <a:cxn ang="0">
                  <a:pos x="12" y="30"/>
                </a:cxn>
                <a:cxn ang="0">
                  <a:pos x="24" y="18"/>
                </a:cxn>
                <a:cxn ang="0">
                  <a:pos x="24" y="18"/>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87"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w="9525">
              <a:noFill/>
              <a:round/>
              <a:headEnd/>
              <a:tailEnd/>
            </a:ln>
            <a:effectLst/>
          </p:spPr>
          <p:txBody>
            <a:bodyPr/>
            <a:lstStyle/>
            <a:p>
              <a:pPr>
                <a:defRPr/>
              </a:pPr>
              <a:endParaRPr lang="es-ES"/>
            </a:p>
          </p:txBody>
        </p:sp>
        <p:sp>
          <p:nvSpPr>
            <p:cNvPr id="40988"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s-ES"/>
            </a:p>
          </p:txBody>
        </p:sp>
        <p:sp>
          <p:nvSpPr>
            <p:cNvPr id="40989"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w="9525">
              <a:noFill/>
              <a:round/>
              <a:headEnd/>
              <a:tailEnd/>
            </a:ln>
            <a:effectLst/>
          </p:spPr>
          <p:txBody>
            <a:bodyPr/>
            <a:lstStyle/>
            <a:p>
              <a:pPr>
                <a:defRPr/>
              </a:pPr>
              <a:endParaRPr lang="es-ES"/>
            </a:p>
          </p:txBody>
        </p:sp>
        <p:sp>
          <p:nvSpPr>
            <p:cNvPr id="40990" name="Freeform 30"/>
            <p:cNvSpPr>
              <a:spLocks noEditPoints="1"/>
            </p:cNvSpPr>
            <p:nvPr userDrawn="1"/>
          </p:nvSpPr>
          <p:spPr bwMode="ltGray">
            <a:xfrm>
              <a:off x="3743" y="3788"/>
              <a:ext cx="90" cy="96"/>
            </a:xfrm>
            <a:custGeom>
              <a:avLst/>
              <a:gdLst/>
              <a:ahLst/>
              <a:cxnLst>
                <a:cxn ang="0">
                  <a:pos x="66" y="96"/>
                </a:cxn>
                <a:cxn ang="0">
                  <a:pos x="78" y="66"/>
                </a:cxn>
                <a:cxn ang="0">
                  <a:pos x="90" y="42"/>
                </a:cxn>
                <a:cxn ang="0">
                  <a:pos x="78" y="18"/>
                </a:cxn>
                <a:cxn ang="0">
                  <a:pos x="60" y="0"/>
                </a:cxn>
                <a:cxn ang="0">
                  <a:pos x="30" y="6"/>
                </a:cxn>
                <a:cxn ang="0">
                  <a:pos x="18" y="18"/>
                </a:cxn>
                <a:cxn ang="0">
                  <a:pos x="6" y="30"/>
                </a:cxn>
                <a:cxn ang="0">
                  <a:pos x="0" y="42"/>
                </a:cxn>
                <a:cxn ang="0">
                  <a:pos x="6" y="60"/>
                </a:cxn>
                <a:cxn ang="0">
                  <a:pos x="24" y="78"/>
                </a:cxn>
                <a:cxn ang="0">
                  <a:pos x="48" y="90"/>
                </a:cxn>
                <a:cxn ang="0">
                  <a:pos x="66" y="96"/>
                </a:cxn>
                <a:cxn ang="0">
                  <a:pos x="66" y="96"/>
                </a:cxn>
                <a:cxn ang="0">
                  <a:pos x="42" y="18"/>
                </a:cxn>
                <a:cxn ang="0">
                  <a:pos x="60" y="18"/>
                </a:cxn>
                <a:cxn ang="0">
                  <a:pos x="72" y="24"/>
                </a:cxn>
                <a:cxn ang="0">
                  <a:pos x="72" y="36"/>
                </a:cxn>
                <a:cxn ang="0">
                  <a:pos x="72" y="48"/>
                </a:cxn>
                <a:cxn ang="0">
                  <a:pos x="66" y="72"/>
                </a:cxn>
                <a:cxn ang="0">
                  <a:pos x="60" y="78"/>
                </a:cxn>
                <a:cxn ang="0">
                  <a:pos x="60" y="84"/>
                </a:cxn>
                <a:cxn ang="0">
                  <a:pos x="42" y="72"/>
                </a:cxn>
                <a:cxn ang="0">
                  <a:pos x="30" y="66"/>
                </a:cxn>
                <a:cxn ang="0">
                  <a:pos x="18" y="42"/>
                </a:cxn>
                <a:cxn ang="0">
                  <a:pos x="24" y="30"/>
                </a:cxn>
                <a:cxn ang="0">
                  <a:pos x="42" y="18"/>
                </a:cxn>
                <a:cxn ang="0">
                  <a:pos x="42" y="18"/>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91" name="Freeform 31"/>
            <p:cNvSpPr>
              <a:spLocks noEditPoints="1"/>
            </p:cNvSpPr>
            <p:nvPr userDrawn="1"/>
          </p:nvSpPr>
          <p:spPr bwMode="ltGray">
            <a:xfrm>
              <a:off x="5422" y="3603"/>
              <a:ext cx="72" cy="108"/>
            </a:xfrm>
            <a:custGeom>
              <a:avLst/>
              <a:gdLst/>
              <a:ahLst/>
              <a:cxnLst>
                <a:cxn ang="0">
                  <a:pos x="0" y="90"/>
                </a:cxn>
                <a:cxn ang="0">
                  <a:pos x="12" y="102"/>
                </a:cxn>
                <a:cxn ang="0">
                  <a:pos x="24" y="108"/>
                </a:cxn>
                <a:cxn ang="0">
                  <a:pos x="48" y="108"/>
                </a:cxn>
                <a:cxn ang="0">
                  <a:pos x="66" y="96"/>
                </a:cxn>
                <a:cxn ang="0">
                  <a:pos x="72" y="66"/>
                </a:cxn>
                <a:cxn ang="0">
                  <a:pos x="66" y="42"/>
                </a:cxn>
                <a:cxn ang="0">
                  <a:pos x="60" y="18"/>
                </a:cxn>
                <a:cxn ang="0">
                  <a:pos x="48" y="6"/>
                </a:cxn>
                <a:cxn ang="0">
                  <a:pos x="42" y="0"/>
                </a:cxn>
                <a:cxn ang="0">
                  <a:pos x="42" y="0"/>
                </a:cxn>
                <a:cxn ang="0">
                  <a:pos x="36" y="0"/>
                </a:cxn>
                <a:cxn ang="0">
                  <a:pos x="18" y="24"/>
                </a:cxn>
                <a:cxn ang="0">
                  <a:pos x="6" y="48"/>
                </a:cxn>
                <a:cxn ang="0">
                  <a:pos x="0" y="66"/>
                </a:cxn>
                <a:cxn ang="0">
                  <a:pos x="0" y="90"/>
                </a:cxn>
                <a:cxn ang="0">
                  <a:pos x="0" y="90"/>
                </a:cxn>
                <a:cxn ang="0">
                  <a:pos x="12" y="66"/>
                </a:cxn>
                <a:cxn ang="0">
                  <a:pos x="18" y="48"/>
                </a:cxn>
                <a:cxn ang="0">
                  <a:pos x="24" y="36"/>
                </a:cxn>
                <a:cxn ang="0">
                  <a:pos x="30" y="24"/>
                </a:cxn>
                <a:cxn ang="0">
                  <a:pos x="36" y="18"/>
                </a:cxn>
                <a:cxn ang="0">
                  <a:pos x="54" y="30"/>
                </a:cxn>
                <a:cxn ang="0">
                  <a:pos x="60" y="48"/>
                </a:cxn>
                <a:cxn ang="0">
                  <a:pos x="66" y="72"/>
                </a:cxn>
                <a:cxn ang="0">
                  <a:pos x="66" y="84"/>
                </a:cxn>
                <a:cxn ang="0">
                  <a:pos x="54" y="96"/>
                </a:cxn>
                <a:cxn ang="0">
                  <a:pos x="30" y="102"/>
                </a:cxn>
                <a:cxn ang="0">
                  <a:pos x="24" y="96"/>
                </a:cxn>
                <a:cxn ang="0">
                  <a:pos x="12" y="90"/>
                </a:cxn>
                <a:cxn ang="0">
                  <a:pos x="12" y="78"/>
                </a:cxn>
                <a:cxn ang="0">
                  <a:pos x="12" y="66"/>
                </a:cxn>
                <a:cxn ang="0">
                  <a:pos x="12" y="66"/>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w="9525">
              <a:noFill/>
              <a:round/>
              <a:headEnd/>
              <a:tailEnd/>
            </a:ln>
          </p:spPr>
          <p:txBody>
            <a:bodyPr/>
            <a:lstStyle/>
            <a:p>
              <a:pPr>
                <a:defRPr/>
              </a:pPr>
              <a:endParaRPr lang="es-ES"/>
            </a:p>
          </p:txBody>
        </p:sp>
        <p:sp>
          <p:nvSpPr>
            <p:cNvPr id="40992"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w="9525">
              <a:noFill/>
              <a:miter lim="800000"/>
              <a:headEnd/>
              <a:tailEnd/>
            </a:ln>
            <a:effectLst/>
          </p:spPr>
          <p:txBody>
            <a:bodyPr/>
            <a:lstStyle/>
            <a:p>
              <a:pPr>
                <a:defRPr/>
              </a:pPr>
              <a:endParaRPr lang="es-ES"/>
            </a:p>
          </p:txBody>
        </p:sp>
        <p:sp>
          <p:nvSpPr>
            <p:cNvPr id="40993"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w="9525">
              <a:noFill/>
              <a:miter lim="800000"/>
              <a:headEnd/>
              <a:tailEnd/>
            </a:ln>
            <a:effectLst/>
          </p:spPr>
          <p:txBody>
            <a:bodyPr/>
            <a:lstStyle/>
            <a:p>
              <a:pPr>
                <a:defRPr/>
              </a:pPr>
              <a:endParaRPr lang="es-ES"/>
            </a:p>
          </p:txBody>
        </p:sp>
        <p:sp>
          <p:nvSpPr>
            <p:cNvPr id="40994"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w="9525">
              <a:noFill/>
              <a:round/>
              <a:headEnd/>
              <a:tailEnd/>
            </a:ln>
            <a:effectLst/>
          </p:spPr>
          <p:txBody>
            <a:bodyPr/>
            <a:lstStyle/>
            <a:p>
              <a:pPr>
                <a:defRPr/>
              </a:pPr>
              <a:endParaRPr lang="es-ES"/>
            </a:p>
          </p:txBody>
        </p:sp>
        <p:sp>
          <p:nvSpPr>
            <p:cNvPr id="40995" name="Freeform 35"/>
            <p:cNvSpPr>
              <a:spLocks/>
            </p:cNvSpPr>
            <p:nvPr userDrawn="1"/>
          </p:nvSpPr>
          <p:spPr bwMode="ltGray">
            <a:xfrm>
              <a:off x="4306" y="1529"/>
              <a:ext cx="252" cy="1576"/>
            </a:xfrm>
            <a:custGeom>
              <a:avLst/>
              <a:gdLst/>
              <a:ahLst/>
              <a:cxnLst>
                <a:cxn ang="0">
                  <a:pos x="252" y="1576"/>
                </a:cxn>
                <a:cxn ang="0">
                  <a:pos x="12" y="84"/>
                </a:cxn>
                <a:cxn ang="0">
                  <a:pos x="12" y="60"/>
                </a:cxn>
                <a:cxn ang="0">
                  <a:pos x="0" y="12"/>
                </a:cxn>
                <a:cxn ang="0">
                  <a:pos x="72" y="0"/>
                </a:cxn>
                <a:cxn ang="0">
                  <a:pos x="72" y="0"/>
                </a:cxn>
                <a:cxn ang="0">
                  <a:pos x="78" y="48"/>
                </a:cxn>
                <a:cxn ang="0">
                  <a:pos x="88" y="66"/>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a:defRPr/>
              </a:pPr>
              <a:endParaRPr lang="es-ES"/>
            </a:p>
          </p:txBody>
        </p:sp>
        <p:sp>
          <p:nvSpPr>
            <p:cNvPr id="40996" name="Freeform 36"/>
            <p:cNvSpPr>
              <a:spLocks/>
            </p:cNvSpPr>
            <p:nvPr userDrawn="1"/>
          </p:nvSpPr>
          <p:spPr bwMode="ltGray">
            <a:xfrm>
              <a:off x="4169" y="1421"/>
              <a:ext cx="317" cy="138"/>
            </a:xfrm>
            <a:custGeom>
              <a:avLst/>
              <a:gdLst/>
              <a:ahLst/>
              <a:cxnLst>
                <a:cxn ang="0">
                  <a:pos x="161" y="0"/>
                </a:cxn>
                <a:cxn ang="0">
                  <a:pos x="227" y="6"/>
                </a:cxn>
                <a:cxn ang="0">
                  <a:pos x="275" y="36"/>
                </a:cxn>
                <a:cxn ang="0">
                  <a:pos x="304" y="78"/>
                </a:cxn>
                <a:cxn ang="0">
                  <a:pos x="316" y="138"/>
                </a:cxn>
                <a:cxn ang="0">
                  <a:pos x="0" y="138"/>
                </a:cxn>
                <a:cxn ang="0">
                  <a:pos x="11" y="78"/>
                </a:cxn>
                <a:cxn ang="0">
                  <a:pos x="47" y="36"/>
                </a:cxn>
                <a:cxn ang="0">
                  <a:pos x="95" y="6"/>
                </a:cxn>
                <a:cxn ang="0">
                  <a:pos x="161" y="0"/>
                </a:cxn>
                <a:cxn ang="0">
                  <a:pos x="161" y="0"/>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w="9525">
              <a:noFill/>
              <a:round/>
              <a:headEnd/>
              <a:tailEnd/>
            </a:ln>
          </p:spPr>
          <p:txBody>
            <a:bodyPr/>
            <a:lstStyle/>
            <a:p>
              <a:pPr>
                <a:defRPr/>
              </a:pPr>
              <a:endParaRPr lang="es-ES"/>
            </a:p>
          </p:txBody>
        </p:sp>
      </p:grpSp>
      <p:sp>
        <p:nvSpPr>
          <p:cNvPr id="40997" name="Rectangle 37"/>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GT" smtClean="0"/>
              <a:t>Haga clic para cambiar el estilo de título	</a:t>
            </a:r>
          </a:p>
        </p:txBody>
      </p:sp>
      <p:sp>
        <p:nvSpPr>
          <p:cNvPr id="40998" name="Rectangle 3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GT" smtClean="0"/>
              <a:t>Haga clic para modificar el estilo de texto del patrón</a:t>
            </a:r>
          </a:p>
          <a:p>
            <a:pPr lvl="1"/>
            <a:r>
              <a:rPr lang="es-GT" smtClean="0"/>
              <a:t>Segundo nivel</a:t>
            </a:r>
          </a:p>
          <a:p>
            <a:pPr lvl="2"/>
            <a:r>
              <a:rPr lang="es-GT" smtClean="0"/>
              <a:t>Tercer nivel</a:t>
            </a:r>
          </a:p>
          <a:p>
            <a:pPr lvl="3"/>
            <a:r>
              <a:rPr lang="es-GT" smtClean="0"/>
              <a:t>Cuarto nivel</a:t>
            </a:r>
          </a:p>
          <a:p>
            <a:pPr lvl="4"/>
            <a:r>
              <a:rPr lang="es-GT" smtClean="0"/>
              <a:t>Quinto nivel</a:t>
            </a:r>
          </a:p>
        </p:txBody>
      </p:sp>
      <p:sp>
        <p:nvSpPr>
          <p:cNvPr id="40999" name="Rectangle 39"/>
          <p:cNvSpPr>
            <a:spLocks noGrp="1" noChangeArrowheads="1"/>
          </p:cNvSpPr>
          <p:nvPr>
            <p:ph type="dt" sz="half" idx="2"/>
          </p:nvPr>
        </p:nvSpPr>
        <p:spPr bwMode="auto">
          <a:xfrm>
            <a:off x="457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s-GT"/>
          </a:p>
        </p:txBody>
      </p:sp>
      <p:sp>
        <p:nvSpPr>
          <p:cNvPr id="41000" name="Rectangle 40"/>
          <p:cNvSpPr>
            <a:spLocks noGrp="1" noChangeArrowheads="1"/>
          </p:cNvSpPr>
          <p:nvPr>
            <p:ph type="ftr" sz="quarter" idx="3"/>
          </p:nvPr>
        </p:nvSpPr>
        <p:spPr bwMode="auto">
          <a:xfrm>
            <a:off x="3124200" y="62785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vl1pPr>
          </a:lstStyle>
          <a:p>
            <a:pPr>
              <a:defRPr/>
            </a:pPr>
            <a:endParaRPr lang="es-GT"/>
          </a:p>
        </p:txBody>
      </p:sp>
      <p:sp>
        <p:nvSpPr>
          <p:cNvPr id="41001" name="Rectangle 41"/>
          <p:cNvSpPr>
            <a:spLocks noGrp="1" noChangeArrowheads="1"/>
          </p:cNvSpPr>
          <p:nvPr>
            <p:ph type="sldNum" sz="quarter" idx="4"/>
          </p:nvPr>
        </p:nvSpPr>
        <p:spPr bwMode="auto">
          <a:xfrm>
            <a:off x="6553200" y="6278563"/>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D37999F-B31B-4F92-B1D1-98B49284425E}" type="slidenum">
              <a:rPr lang="es-GT"/>
              <a:pPr>
                <a:defRPr/>
              </a:pPr>
              <a:t>‹Nº›</a:t>
            </a:fld>
            <a:endParaRPr lang="es-GT"/>
          </a:p>
        </p:txBody>
      </p:sp>
    </p:spTree>
  </p:cSld>
  <p:clrMap bg1="dk2" tx1="lt1" bg2="dk1" tx2="lt2" accent1="accent1" accent2="accent2" accent3="accent3" accent4="accent4" accent5="accent5" accent6="accent6" hlink="hlink" folHlink="folHlink"/>
  <p:sldLayoutIdLst>
    <p:sldLayoutId id="2147483702"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ransition>
    <p:random/>
  </p:transition>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usac.gif"/>
          <p:cNvPicPr>
            <a:picLocks noChangeAspect="1"/>
          </p:cNvPicPr>
          <p:nvPr/>
        </p:nvPicPr>
        <p:blipFill>
          <a:blip r:embed="rId2" cstate="print"/>
          <a:stretch>
            <a:fillRect/>
          </a:stretch>
        </p:blipFill>
        <p:spPr>
          <a:xfrm>
            <a:off x="3571868" y="357166"/>
            <a:ext cx="1438275" cy="1438275"/>
          </a:xfrm>
          <a:prstGeom prst="rect">
            <a:avLst/>
          </a:prstGeom>
        </p:spPr>
      </p:pic>
      <p:sp>
        <p:nvSpPr>
          <p:cNvPr id="5" name="Rectangle 4"/>
          <p:cNvSpPr txBox="1">
            <a:spLocks noChangeArrowheads="1"/>
          </p:cNvSpPr>
          <p:nvPr/>
        </p:nvSpPr>
        <p:spPr bwMode="auto">
          <a:xfrm>
            <a:off x="0" y="1714496"/>
            <a:ext cx="9144000" cy="17859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s-GT" sz="3500" b="0" i="0" u="none" strike="noStrike" kern="0" cap="none" spc="0" normalizeH="0" baseline="0" noProof="0" dirty="0" smtClean="0">
                <a:ln>
                  <a:noFill/>
                </a:ln>
                <a:solidFill>
                  <a:schemeClr val="tx1">
                    <a:lumMod val="95000"/>
                  </a:schemeClr>
                </a:solidFill>
                <a:effectLst>
                  <a:outerShdw blurRad="38100" dist="38100" dir="2700000" algn="tl">
                    <a:srgbClr val="000000"/>
                  </a:outerShdw>
                </a:effectLst>
                <a:uLnTx/>
                <a:uFillTx/>
                <a:latin typeface="Cooper Black" pitchFamily="18" charset="0"/>
                <a:ea typeface="+mj-ea"/>
                <a:cs typeface="+mj-cs"/>
              </a:rPr>
              <a:t>DIRECCIÓN DE ASUNTOS JURÍDICOS</a:t>
            </a:r>
          </a:p>
          <a:p>
            <a:pPr marL="0" marR="0" lvl="0" indent="0" algn="ctr" defTabSz="914400" rtl="0" eaLnBrk="1" fontAlgn="base" latinLnBrk="0" hangingPunct="1">
              <a:lnSpc>
                <a:spcPct val="100000"/>
              </a:lnSpc>
              <a:spcBef>
                <a:spcPct val="0"/>
              </a:spcBef>
              <a:spcAft>
                <a:spcPct val="0"/>
              </a:spcAft>
              <a:buClrTx/>
              <a:buSzTx/>
              <a:buFontTx/>
              <a:buNone/>
              <a:tabLst/>
              <a:defRPr/>
            </a:pPr>
            <a:r>
              <a:rPr lang="es-GT" sz="3200" kern="0" dirty="0" smtClean="0">
                <a:solidFill>
                  <a:schemeClr val="tx1">
                    <a:lumMod val="95000"/>
                  </a:schemeClr>
                </a:solidFill>
                <a:effectLst>
                  <a:outerShdw blurRad="38100" dist="38100" dir="2700000" algn="tl">
                    <a:srgbClr val="000000"/>
                  </a:outerShdw>
                </a:effectLst>
                <a:latin typeface="Cooper Black" pitchFamily="18" charset="0"/>
                <a:ea typeface="+mj-ea"/>
                <a:cs typeface="+mj-cs"/>
              </a:rPr>
              <a:t>Universidad de San Carlos de Guatemala</a:t>
            </a:r>
            <a:endParaRPr kumimoji="0" lang="es-GT" sz="3200" b="0" i="0" u="none" strike="noStrike" kern="0" cap="none" spc="0" normalizeH="0" baseline="0" noProof="0" dirty="0" smtClean="0">
              <a:ln>
                <a:noFill/>
              </a:ln>
              <a:solidFill>
                <a:schemeClr val="tx1">
                  <a:lumMod val="95000"/>
                </a:schemeClr>
              </a:solidFill>
              <a:effectLst>
                <a:outerShdw blurRad="38100" dist="38100" dir="2700000" algn="tl">
                  <a:srgbClr val="000000"/>
                </a:outerShdw>
              </a:effectLst>
              <a:uLnTx/>
              <a:uFillTx/>
              <a:latin typeface="Cooper Black" pitchFamily="18" charset="0"/>
              <a:ea typeface="+mj-ea"/>
              <a:cs typeface="+mj-cs"/>
            </a:endParaRPr>
          </a:p>
        </p:txBody>
      </p:sp>
      <p:sp>
        <p:nvSpPr>
          <p:cNvPr id="7" name="Rectangle 4"/>
          <p:cNvSpPr txBox="1">
            <a:spLocks noChangeArrowheads="1"/>
          </p:cNvSpPr>
          <p:nvPr/>
        </p:nvSpPr>
        <p:spPr bwMode="auto">
          <a:xfrm>
            <a:off x="0" y="5157192"/>
            <a:ext cx="9144000" cy="12858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s-GT" sz="2500" b="1" i="0" u="none" strike="noStrike" kern="0" cap="none" spc="0" normalizeH="0" baseline="0" noProof="0" dirty="0" smtClean="0">
                <a:ln>
                  <a:noFill/>
                </a:ln>
                <a:solidFill>
                  <a:schemeClr val="tx1">
                    <a:lumMod val="95000"/>
                  </a:schemeClr>
                </a:solidFill>
                <a:effectLst>
                  <a:outerShdw blurRad="38100" dist="38100" dir="2700000" algn="tl">
                    <a:srgbClr val="000000"/>
                  </a:outerShdw>
                </a:effectLst>
                <a:uLnTx/>
                <a:uFillTx/>
                <a:latin typeface="Arno Pro Smbd" pitchFamily="18" charset="0"/>
                <a:ea typeface="+mj-ea"/>
                <a:cs typeface="+mj-cs"/>
              </a:rPr>
              <a:t>Licenciada</a:t>
            </a:r>
            <a:r>
              <a:rPr kumimoji="0" lang="es-GT" sz="2500" b="1" i="0" u="none" strike="noStrike" kern="0" cap="none" spc="0" normalizeH="0" noProof="0" dirty="0" smtClean="0">
                <a:ln>
                  <a:noFill/>
                </a:ln>
                <a:solidFill>
                  <a:schemeClr val="tx1">
                    <a:lumMod val="95000"/>
                  </a:schemeClr>
                </a:solidFill>
                <a:effectLst>
                  <a:outerShdw blurRad="38100" dist="38100" dir="2700000" algn="tl">
                    <a:srgbClr val="000000"/>
                  </a:outerShdw>
                </a:effectLst>
                <a:uLnTx/>
                <a:uFillTx/>
                <a:latin typeface="Arno Pro Smbd" pitchFamily="18" charset="0"/>
                <a:ea typeface="+mj-ea"/>
                <a:cs typeface="+mj-cs"/>
              </a:rPr>
              <a:t> Rosa María Ramírez Soto</a:t>
            </a:r>
          </a:p>
          <a:p>
            <a:pPr marL="0" marR="0" lvl="0" indent="0" algn="ctr" defTabSz="914400" rtl="0" eaLnBrk="1" fontAlgn="base" latinLnBrk="0" hangingPunct="1">
              <a:lnSpc>
                <a:spcPct val="100000"/>
              </a:lnSpc>
              <a:spcBef>
                <a:spcPct val="0"/>
              </a:spcBef>
              <a:spcAft>
                <a:spcPct val="0"/>
              </a:spcAft>
              <a:buClrTx/>
              <a:buSzTx/>
              <a:buFontTx/>
              <a:buNone/>
              <a:tabLst/>
              <a:defRPr/>
            </a:pPr>
            <a:r>
              <a:rPr lang="es-GT" sz="2500" b="1" kern="0" baseline="0" dirty="0" smtClean="0">
                <a:solidFill>
                  <a:schemeClr val="tx1">
                    <a:lumMod val="95000"/>
                  </a:schemeClr>
                </a:solidFill>
                <a:effectLst>
                  <a:outerShdw blurRad="38100" dist="38100" dir="2700000" algn="tl">
                    <a:srgbClr val="000000"/>
                  </a:outerShdw>
                </a:effectLst>
                <a:latin typeface="Arno Pro Smbd" pitchFamily="18" charset="0"/>
                <a:ea typeface="+mj-ea"/>
                <a:cs typeface="+mj-cs"/>
              </a:rPr>
              <a:t>Directora DAJ-USAC</a:t>
            </a:r>
            <a:endParaRPr kumimoji="0" lang="es-GT" sz="2500" b="1" i="0" u="none" strike="noStrike" kern="0" cap="none" spc="0" normalizeH="0" baseline="0" noProof="0" dirty="0" smtClean="0">
              <a:ln>
                <a:noFill/>
              </a:ln>
              <a:solidFill>
                <a:schemeClr val="tx1">
                  <a:lumMod val="95000"/>
                </a:schemeClr>
              </a:solidFill>
              <a:effectLst>
                <a:outerShdw blurRad="38100" dist="38100" dir="2700000" algn="tl">
                  <a:srgbClr val="000000"/>
                </a:outerShdw>
              </a:effectLst>
              <a:uLnTx/>
              <a:uFillTx/>
              <a:latin typeface="Arno Pro Smbd" pitchFamily="18" charset="0"/>
              <a:ea typeface="+mj-ea"/>
              <a:cs typeface="+mj-cs"/>
            </a:endParaRPr>
          </a:p>
        </p:txBody>
      </p:sp>
      <p:sp>
        <p:nvSpPr>
          <p:cNvPr id="6" name="5 Marcador de número de diapositiva"/>
          <p:cNvSpPr>
            <a:spLocks noGrp="1"/>
          </p:cNvSpPr>
          <p:nvPr>
            <p:ph type="sldNum" sz="quarter" idx="12"/>
          </p:nvPr>
        </p:nvSpPr>
        <p:spPr/>
        <p:txBody>
          <a:bodyPr/>
          <a:lstStyle/>
          <a:p>
            <a:pPr>
              <a:defRPr/>
            </a:pPr>
            <a:fld id="{28A49D51-EF62-41A5-BF98-85A680751EB9}" type="slidenum">
              <a:rPr lang="es-GT" smtClean="0"/>
              <a:pPr>
                <a:defRPr/>
              </a:pPr>
              <a:t>1</a:t>
            </a:fld>
            <a:endParaRPr lang="es-GT"/>
          </a:p>
        </p:txBody>
      </p:sp>
    </p:spTree>
  </p:cSld>
  <p:clrMapOvr>
    <a:masterClrMapping/>
  </p:clrMapOvr>
  <p:transition>
    <p:blind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611560" y="764704"/>
            <a:ext cx="7776864" cy="5544616"/>
          </a:xfrm>
        </p:spPr>
        <p:txBody>
          <a:bodyPr/>
          <a:lstStyle/>
          <a:p>
            <a:pPr algn="just">
              <a:lnSpc>
                <a:spcPct val="150000"/>
              </a:lnSpc>
            </a:pPr>
            <a:r>
              <a:rPr lang="es-MX" sz="2400" dirty="0"/>
              <a:t> cuando a juicio del Consejo Superior Universitario se considere conveniente que el trabajador continúe en servicio, previa anuencia escrita de éste. A los jubilados que reingresaren al servicio de la Universidad, se les suspenderá el pago de la pensión mientras permanezcan en servicio; el valor de dicha pensión no podrá ser aumentado de ninguna manera con motivo de los sueldos que devengue el trabajador desde la fecha de jubilación.“ </a:t>
            </a:r>
            <a:endParaRPr lang="es-GT" sz="2400"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10</a:t>
            </a:fld>
            <a:endParaRPr lang="es-GT"/>
          </a:p>
        </p:txBody>
      </p:sp>
    </p:spTree>
    <p:extLst>
      <p:ext uri="{BB962C8B-B14F-4D97-AF65-F5344CB8AC3E}">
        <p14:creationId xmlns:p14="http://schemas.microsoft.com/office/powerpoint/2010/main" xmlns="" val="3771001403"/>
      </p:ext>
    </p:extLst>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redondeado"/>
          <p:cNvSpPr/>
          <p:nvPr/>
        </p:nvSpPr>
        <p:spPr>
          <a:xfrm>
            <a:off x="251520" y="188640"/>
            <a:ext cx="3024336" cy="36004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1 Subtítulo"/>
          <p:cNvSpPr>
            <a:spLocks noGrp="1"/>
          </p:cNvSpPr>
          <p:nvPr>
            <p:ph type="subTitle" idx="1"/>
          </p:nvPr>
        </p:nvSpPr>
        <p:spPr>
          <a:xfrm>
            <a:off x="323528" y="116632"/>
            <a:ext cx="8568952" cy="5904656"/>
          </a:xfrm>
        </p:spPr>
        <p:txBody>
          <a:bodyPr/>
          <a:lstStyle/>
          <a:p>
            <a:pPr algn="l">
              <a:lnSpc>
                <a:spcPct val="150000"/>
              </a:lnSpc>
            </a:pPr>
            <a:r>
              <a:rPr lang="es-MX" sz="1800" b="1" dirty="0" smtClean="0"/>
              <a:t>Aprobado, No Vigente</a:t>
            </a:r>
            <a:r>
              <a:rPr lang="es-MX" sz="1800" dirty="0" smtClean="0"/>
              <a:t> </a:t>
            </a:r>
          </a:p>
          <a:p>
            <a:pPr algn="l">
              <a:lnSpc>
                <a:spcPct val="150000"/>
              </a:lnSpc>
            </a:pPr>
            <a:r>
              <a:rPr lang="es-MX" sz="2200" b="1" dirty="0" smtClean="0"/>
              <a:t>Artículo 12 del Reglamento del Plan de Prestaciones, Modificado en punto tercero del Acta 21-2008 de la Sesión Extraordinaria de fecha 05 de septiembre de 2008 por el Consejo Superior Universitario</a:t>
            </a:r>
            <a:endParaRPr lang="es-MX" sz="2200" dirty="0" smtClean="0"/>
          </a:p>
          <a:p>
            <a:pPr algn="l">
              <a:lnSpc>
                <a:spcPct val="150000"/>
              </a:lnSpc>
            </a:pPr>
            <a:endParaRPr lang="es-GT" sz="2200" dirty="0" smtClean="0"/>
          </a:p>
          <a:p>
            <a:pPr algn="l">
              <a:lnSpc>
                <a:spcPct val="150000"/>
              </a:lnSpc>
            </a:pPr>
            <a:r>
              <a:rPr lang="es-MX" sz="2200" b="1" dirty="0" smtClean="0"/>
              <a:t>Artículo 12 RETIRO OBLIGATORIO.</a:t>
            </a:r>
            <a:r>
              <a:rPr lang="es-MX" sz="2200" dirty="0" smtClean="0"/>
              <a:t> </a:t>
            </a:r>
          </a:p>
          <a:p>
            <a:pPr algn="l">
              <a:lnSpc>
                <a:spcPct val="150000"/>
              </a:lnSpc>
            </a:pPr>
            <a:r>
              <a:rPr lang="es-MX" sz="2200" dirty="0" smtClean="0"/>
              <a:t>“Los trabajadores que hayan cumplido con 65 años de edad y tengan como mínimo de veinte años de servicio y de contribución al Plan, serán retirados y tendrán derecho al máximo de jubilación establecida en el Plan.</a:t>
            </a:r>
            <a:endParaRPr lang="es-GT" sz="2200"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11</a:t>
            </a:fld>
            <a:endParaRPr lang="es-GT"/>
          </a:p>
        </p:txBody>
      </p:sp>
    </p:spTree>
  </p:cSld>
  <p:clrMapOvr>
    <a:masterClrMapping/>
  </p:clrMapOvr>
  <p:transition>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323528" y="188640"/>
            <a:ext cx="8568952" cy="6336704"/>
          </a:xfrm>
        </p:spPr>
        <p:txBody>
          <a:bodyPr/>
          <a:lstStyle/>
          <a:p>
            <a:pPr algn="l">
              <a:lnSpc>
                <a:spcPct val="150000"/>
              </a:lnSpc>
            </a:pPr>
            <a:r>
              <a:rPr lang="es-MX" sz="2200" dirty="0" smtClean="0"/>
              <a:t>Los trabajadores que hayan cumplido con sesenta y cinco (65) años de edad y tengan como mínimo diez (10) años de servicio y de contribución al Plan y voluntariamente opten por continuar contribuyendo hasta completar los veinte años mínimos requeridos de contribución al mismo,  tendrán derecho al máximo de la jubilación establecida en el Plan.</a:t>
            </a:r>
          </a:p>
          <a:p>
            <a:pPr algn="l">
              <a:lnSpc>
                <a:spcPct val="150000"/>
              </a:lnSpc>
            </a:pPr>
            <a:endParaRPr lang="es-MX" sz="2200" dirty="0" smtClean="0"/>
          </a:p>
          <a:p>
            <a:pPr algn="just">
              <a:lnSpc>
                <a:spcPct val="150000"/>
              </a:lnSpc>
              <a:buFont typeface="Arial" pitchFamily="34" charset="0"/>
              <a:buChar char="•"/>
            </a:pPr>
            <a:r>
              <a:rPr lang="es-MX" sz="2200" dirty="0" smtClean="0"/>
              <a:t>Puede exceptuarse de esta norma los casos especiales, cuando a juicio del Consejo Superior Universitario previa anuencia de la Autoridad Nominadora respectiva, se considere conveniente que el trabajador continúe en servicio. Para ello se requerirá la solicitud por escrito del trabajador ante su Autoridad Nominadora.”</a:t>
            </a:r>
            <a:endParaRPr lang="es-GT" sz="2200"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12</a:t>
            </a:fld>
            <a:endParaRPr lang="es-GT"/>
          </a:p>
        </p:txBody>
      </p:sp>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467544" y="836712"/>
            <a:ext cx="8208912" cy="5184576"/>
          </a:xfrm>
        </p:spPr>
        <p:txBody>
          <a:bodyPr/>
          <a:lstStyle/>
          <a:p>
            <a:r>
              <a:rPr lang="es-MX" sz="2200" dirty="0" smtClean="0"/>
              <a:t> </a:t>
            </a:r>
            <a:endParaRPr lang="es-GT" sz="2200" dirty="0" smtClean="0"/>
          </a:p>
          <a:p>
            <a:pPr algn="l">
              <a:lnSpc>
                <a:spcPct val="150000"/>
              </a:lnSpc>
            </a:pPr>
            <a:r>
              <a:rPr lang="es-MX" sz="2400" b="1" dirty="0" smtClean="0"/>
              <a:t>ARTICULO 12. RETIRO OBLIGATORIO.  </a:t>
            </a:r>
            <a:endParaRPr lang="es-GT" sz="2400" b="1" dirty="0" smtClean="0"/>
          </a:p>
          <a:p>
            <a:pPr algn="l">
              <a:lnSpc>
                <a:spcPct val="150000"/>
              </a:lnSpc>
            </a:pPr>
            <a:r>
              <a:rPr lang="es-MX" sz="2400" dirty="0" smtClean="0"/>
              <a:t> El primer párrafo del artículo citado contiene tres supuestos:</a:t>
            </a:r>
            <a:endParaRPr lang="es-GT" sz="2400" dirty="0" smtClean="0"/>
          </a:p>
          <a:p>
            <a:pPr lvl="0" algn="l">
              <a:lnSpc>
                <a:spcPct val="150000"/>
              </a:lnSpc>
              <a:buFont typeface="Wingdings" pitchFamily="2" charset="2"/>
              <a:buChar char="q"/>
            </a:pPr>
            <a:r>
              <a:rPr lang="es-MX" sz="2400" dirty="0" smtClean="0"/>
              <a:t>Cumplir 65 años de edad,</a:t>
            </a:r>
            <a:endParaRPr lang="es-GT" sz="2400" dirty="0" smtClean="0"/>
          </a:p>
          <a:p>
            <a:pPr lvl="0" algn="l">
              <a:lnSpc>
                <a:spcPct val="150000"/>
              </a:lnSpc>
              <a:buFont typeface="Wingdings" pitchFamily="2" charset="2"/>
              <a:buChar char="q"/>
            </a:pPr>
            <a:r>
              <a:rPr lang="es-MX" sz="2400" dirty="0" smtClean="0"/>
              <a:t>Tener un mínimo de 20  años de servicio,</a:t>
            </a:r>
            <a:endParaRPr lang="es-GT" sz="2400" dirty="0" smtClean="0"/>
          </a:p>
          <a:p>
            <a:pPr lvl="0" algn="l">
              <a:lnSpc>
                <a:spcPct val="150000"/>
              </a:lnSpc>
              <a:buFont typeface="Wingdings" pitchFamily="2" charset="2"/>
              <a:buChar char="q"/>
            </a:pPr>
            <a:r>
              <a:rPr lang="es-MX" sz="2400" dirty="0" smtClean="0"/>
              <a:t>Tener un mínimo de 20 años de contribución al Plan. </a:t>
            </a:r>
          </a:p>
          <a:p>
            <a:pPr lvl="0" algn="l">
              <a:lnSpc>
                <a:spcPct val="150000"/>
              </a:lnSpc>
            </a:pPr>
            <a:endParaRPr lang="es-GT" sz="2200" dirty="0" smtClean="0"/>
          </a:p>
        </p:txBody>
      </p:sp>
      <p:sp>
        <p:nvSpPr>
          <p:cNvPr id="3" name="2 Marcador de número de diapositiva"/>
          <p:cNvSpPr>
            <a:spLocks noGrp="1"/>
          </p:cNvSpPr>
          <p:nvPr>
            <p:ph type="sldNum" sz="quarter" idx="12"/>
          </p:nvPr>
        </p:nvSpPr>
        <p:spPr/>
        <p:txBody>
          <a:bodyPr/>
          <a:lstStyle/>
          <a:p>
            <a:pPr>
              <a:defRPr/>
            </a:pPr>
            <a:fld id="{9CACDEE3-2708-46DF-83F9-215C23FEF2AC}" type="slidenum">
              <a:rPr lang="es-GT" smtClean="0"/>
              <a:pPr>
                <a:defRPr/>
              </a:pPr>
              <a:t>13</a:t>
            </a:fld>
            <a:endParaRPr lang="es-GT"/>
          </a:p>
        </p:txBody>
      </p:sp>
    </p:spTree>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611560" y="404664"/>
            <a:ext cx="7848872" cy="5904656"/>
          </a:xfrm>
        </p:spPr>
        <p:txBody>
          <a:bodyPr/>
          <a:lstStyle/>
          <a:p>
            <a:pPr algn="just">
              <a:lnSpc>
                <a:spcPct val="150000"/>
              </a:lnSpc>
            </a:pPr>
            <a:r>
              <a:rPr lang="es-MX" sz="2400" dirty="0"/>
              <a:t>Por la forma en que esta redactada la norma, surge la duda que pasa con los trabajadores que llegan a los 65 años de edad pero no tienen 20 años de servicio, o no tienen 20 años de contribución al Plan. No están obligados a retirarse,  No tienen derecho a jubilación , solo tienen derecho a compensación económica pero esto no lo regula la norma.  Podrían llegar a 70 o 75 años sin retirarse hasta que cumplan con los 20 años de servicio y de contribución al Plan.   </a:t>
            </a:r>
            <a:endParaRPr lang="es-GT" sz="2400" dirty="0"/>
          </a:p>
          <a:p>
            <a:endParaRPr lang="es-GT" dirty="0"/>
          </a:p>
          <a:p>
            <a:endParaRPr lang="es-GT"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14</a:t>
            </a:fld>
            <a:endParaRPr lang="es-GT"/>
          </a:p>
        </p:txBody>
      </p:sp>
    </p:spTree>
    <p:extLst>
      <p:ext uri="{BB962C8B-B14F-4D97-AF65-F5344CB8AC3E}">
        <p14:creationId xmlns:p14="http://schemas.microsoft.com/office/powerpoint/2010/main" xmlns="" val="576726288"/>
      </p:ext>
    </p:extLst>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323528" y="908720"/>
            <a:ext cx="8208912" cy="5472608"/>
          </a:xfrm>
        </p:spPr>
        <p:txBody>
          <a:bodyPr/>
          <a:lstStyle/>
          <a:p>
            <a:pPr algn="l"/>
            <a:r>
              <a:rPr lang="es-MX" sz="2400" b="1" dirty="0" smtClean="0"/>
              <a:t>Mantiene la excepción a la regla del Retiro Obligatorio aunque establece un procedimiento:</a:t>
            </a:r>
            <a:endParaRPr lang="es-GT" sz="2400" b="1" dirty="0" smtClean="0"/>
          </a:p>
          <a:p>
            <a:pPr lvl="0" algn="l">
              <a:lnSpc>
                <a:spcPct val="150000"/>
              </a:lnSpc>
              <a:buFont typeface="Arial" pitchFamily="34" charset="0"/>
              <a:buChar char="•"/>
            </a:pPr>
            <a:r>
              <a:rPr lang="es-MX" sz="2400" dirty="0" smtClean="0"/>
              <a:t>Solicitud del trabajador ante la autoridad nominadora</a:t>
            </a:r>
            <a:endParaRPr lang="es-GT" sz="2400" dirty="0" smtClean="0"/>
          </a:p>
          <a:p>
            <a:pPr lvl="0" algn="l">
              <a:lnSpc>
                <a:spcPct val="150000"/>
              </a:lnSpc>
              <a:buFont typeface="Arial" pitchFamily="34" charset="0"/>
              <a:buChar char="•"/>
            </a:pPr>
            <a:r>
              <a:rPr lang="es-MX" sz="2400" dirty="0" smtClean="0"/>
              <a:t>Anuencia de la Autoridad Nominadora.</a:t>
            </a:r>
            <a:endParaRPr lang="es-GT" sz="2400" dirty="0" smtClean="0"/>
          </a:p>
          <a:p>
            <a:pPr lvl="0" algn="l">
              <a:lnSpc>
                <a:spcPct val="150000"/>
              </a:lnSpc>
              <a:buFont typeface="Arial" pitchFamily="34" charset="0"/>
              <a:buChar char="•"/>
            </a:pPr>
            <a:r>
              <a:rPr lang="es-MX" sz="2400" dirty="0" smtClean="0"/>
              <a:t>Resolución del Consejo Superior Universitario. </a:t>
            </a:r>
            <a:endParaRPr lang="es-GT" sz="2400" dirty="0" smtClean="0"/>
          </a:p>
          <a:p>
            <a:pPr algn="l">
              <a:lnSpc>
                <a:spcPct val="150000"/>
              </a:lnSpc>
            </a:pPr>
            <a:r>
              <a:rPr lang="es-MX" sz="2400" dirty="0" smtClean="0"/>
              <a:t>Falta definición de lo que un “Caso  Especial”, queda a criterio del propio trabajador, de la Unidad Académica y del CSU, lo que es muy  subjetivo. </a:t>
            </a:r>
            <a:endParaRPr lang="es-GT" sz="2400" dirty="0" smtClean="0"/>
          </a:p>
          <a:p>
            <a:pPr algn="l">
              <a:lnSpc>
                <a:spcPct val="150000"/>
              </a:lnSpc>
            </a:pPr>
            <a:r>
              <a:rPr lang="es-MX" sz="2400" dirty="0" smtClean="0"/>
              <a:t>Se considera que por ser una excepción a la norma, debe tratarse de un caso excepcional. </a:t>
            </a:r>
            <a:endParaRPr lang="es-GT" sz="2400" dirty="0" smtClean="0"/>
          </a:p>
          <a:p>
            <a:pPr algn="l">
              <a:lnSpc>
                <a:spcPct val="150000"/>
              </a:lnSpc>
            </a:pPr>
            <a:endParaRPr lang="es-MX" sz="1600" dirty="0" smtClean="0"/>
          </a:p>
          <a:p>
            <a:endParaRPr lang="es-GT" dirty="0"/>
          </a:p>
        </p:txBody>
      </p:sp>
      <p:sp>
        <p:nvSpPr>
          <p:cNvPr id="3" name="2 Marcador de número de diapositiva"/>
          <p:cNvSpPr>
            <a:spLocks noGrp="1"/>
          </p:cNvSpPr>
          <p:nvPr>
            <p:ph type="sldNum" sz="quarter" idx="12"/>
          </p:nvPr>
        </p:nvSpPr>
        <p:spPr/>
        <p:txBody>
          <a:bodyPr/>
          <a:lstStyle/>
          <a:p>
            <a:pPr>
              <a:defRPr/>
            </a:pPr>
            <a:fld id="{9CACDEE3-2708-46DF-83F9-215C23FEF2AC}" type="slidenum">
              <a:rPr lang="es-GT" smtClean="0"/>
              <a:pPr>
                <a:defRPr/>
              </a:pPr>
              <a:t>15</a:t>
            </a:fld>
            <a:endParaRPr lang="es-GT"/>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323528" y="1484784"/>
            <a:ext cx="8568952" cy="5256584"/>
          </a:xfrm>
        </p:spPr>
        <p:txBody>
          <a:bodyPr/>
          <a:lstStyle/>
          <a:p>
            <a:pPr algn="l">
              <a:lnSpc>
                <a:spcPct val="150000"/>
              </a:lnSpc>
            </a:pPr>
            <a:r>
              <a:rPr lang="es-ES" sz="2400" b="1" dirty="0" smtClean="0"/>
              <a:t>En el Reglamento de Relaciones Laborales entre la Universidad de San Carlos de Guatemala y su Personal.</a:t>
            </a:r>
          </a:p>
          <a:p>
            <a:pPr algn="l">
              <a:lnSpc>
                <a:spcPct val="150000"/>
              </a:lnSpc>
              <a:buFont typeface="Wingdings" pitchFamily="2" charset="2"/>
              <a:buChar char="q"/>
            </a:pPr>
            <a:r>
              <a:rPr lang="es-ES" sz="2400" dirty="0" smtClean="0"/>
              <a:t>Adicionar al Artículo 77 que se refiere a la cesación definitiva de funciones de los servidores universitarios un numeral de la siguiente forma:</a:t>
            </a:r>
          </a:p>
          <a:p>
            <a:pPr algn="l">
              <a:lnSpc>
                <a:spcPct val="150000"/>
              </a:lnSpc>
            </a:pPr>
            <a:r>
              <a:rPr lang="es-ES" sz="2400" b="1" dirty="0" smtClean="0"/>
              <a:t>5. </a:t>
            </a:r>
            <a:r>
              <a:rPr lang="es-ES" sz="2400" dirty="0" smtClean="0"/>
              <a:t>Por retiro obligatorio por edad.</a:t>
            </a:r>
          </a:p>
        </p:txBody>
      </p:sp>
      <p:sp>
        <p:nvSpPr>
          <p:cNvPr id="3" name="2 Título"/>
          <p:cNvSpPr>
            <a:spLocks noGrp="1"/>
          </p:cNvSpPr>
          <p:nvPr>
            <p:ph type="ctrTitle"/>
          </p:nvPr>
        </p:nvSpPr>
        <p:spPr>
          <a:xfrm>
            <a:off x="755576" y="188640"/>
            <a:ext cx="7380312" cy="1008113"/>
          </a:xfrm>
        </p:spPr>
        <p:txBody>
          <a:bodyPr/>
          <a:lstStyle/>
          <a:p>
            <a:r>
              <a:rPr lang="es-ES" sz="2400" b="1" u="sng" dirty="0" smtClean="0"/>
              <a:t>Propuesta Final para someter a consideración del Consejo Superior Universitario.</a:t>
            </a:r>
            <a:endParaRPr lang="es-GT" sz="2400" b="1" u="sng" dirty="0"/>
          </a:p>
        </p:txBody>
      </p:sp>
      <p:sp>
        <p:nvSpPr>
          <p:cNvPr id="5" name="4 Marcador de número de diapositiva"/>
          <p:cNvSpPr>
            <a:spLocks noGrp="1"/>
          </p:cNvSpPr>
          <p:nvPr>
            <p:ph type="sldNum" sz="quarter" idx="12"/>
          </p:nvPr>
        </p:nvSpPr>
        <p:spPr/>
        <p:txBody>
          <a:bodyPr/>
          <a:lstStyle/>
          <a:p>
            <a:pPr>
              <a:defRPr/>
            </a:pPr>
            <a:fld id="{9CACDEE3-2708-46DF-83F9-215C23FEF2AC}" type="slidenum">
              <a:rPr lang="es-GT" smtClean="0"/>
              <a:pPr>
                <a:defRPr/>
              </a:pPr>
              <a:t>16</a:t>
            </a:fld>
            <a:endParaRPr lang="es-GT"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17</a:t>
            </a:fld>
            <a:endParaRPr lang="es-GT"/>
          </a:p>
        </p:txBody>
      </p:sp>
      <p:sp>
        <p:nvSpPr>
          <p:cNvPr id="5" name="4 Subtítulo"/>
          <p:cNvSpPr>
            <a:spLocks noGrp="1"/>
          </p:cNvSpPr>
          <p:nvPr>
            <p:ph type="subTitle" idx="1"/>
          </p:nvPr>
        </p:nvSpPr>
        <p:spPr>
          <a:xfrm>
            <a:off x="107504" y="476250"/>
            <a:ext cx="8784975" cy="6049094"/>
          </a:xfrm>
          <a:prstGeom prst="roundRect">
            <a:avLst>
              <a:gd name="adj" fmla="val 6241"/>
            </a:avLst>
          </a:prstGeom>
        </p:spPr>
        <p:style>
          <a:lnRef idx="2">
            <a:schemeClr val="accent6"/>
          </a:lnRef>
          <a:fillRef idx="1">
            <a:schemeClr val="lt1"/>
          </a:fillRef>
          <a:effectRef idx="0">
            <a:schemeClr val="accent6"/>
          </a:effectRef>
          <a:fontRef idx="minor">
            <a:schemeClr val="dk1"/>
          </a:fontRef>
        </p:style>
        <p:txBody>
          <a:bodyPr rtlCol="0" anchor="ctr"/>
          <a:lstStyle/>
          <a:p>
            <a:pPr algn="l">
              <a:lnSpc>
                <a:spcPct val="150000"/>
              </a:lnSpc>
              <a:buFont typeface="Wingdings" pitchFamily="2" charset="2"/>
              <a:buChar char="q"/>
            </a:pPr>
            <a:r>
              <a:rPr lang="es-ES" sz="2200" b="1" dirty="0">
                <a:solidFill>
                  <a:schemeClr val="accent4">
                    <a:lumMod val="10000"/>
                  </a:schemeClr>
                </a:solidFill>
                <a:effectLst/>
              </a:rPr>
              <a:t>Adicionar un Artículo 77 Bis redactado en la forma siguiente:</a:t>
            </a:r>
          </a:p>
          <a:p>
            <a:pPr algn="just">
              <a:lnSpc>
                <a:spcPct val="150000"/>
              </a:lnSpc>
            </a:pPr>
            <a:r>
              <a:rPr lang="es-ES" sz="2200" b="1" dirty="0">
                <a:solidFill>
                  <a:schemeClr val="accent4">
                    <a:lumMod val="10000"/>
                  </a:schemeClr>
                </a:solidFill>
                <a:effectLst/>
              </a:rPr>
              <a:t>Retiro Obligatorio por Edad: </a:t>
            </a:r>
            <a:r>
              <a:rPr lang="es-ES" sz="2200" dirty="0">
                <a:solidFill>
                  <a:schemeClr val="accent4">
                    <a:lumMod val="10000"/>
                  </a:schemeClr>
                </a:solidFill>
                <a:effectLst/>
              </a:rPr>
              <a:t>Todos los trabajadores que hayan cumplido sesenta y cinco (65) años de edad serán retirados del servicio que prestan a la Universidad. Los que no sean afiliados al Plan de Prestaciones de la Universidad, tendrán derecho a los beneficios establecidos en el numeral 7 del Artículo 50 de este Reglamento. En el caso de los trabajadores afiliados al Plan de Prestaciones se estará a lo dispuesto en el Artículo 12 del Reglamento del Plan de Prestaciones.</a:t>
            </a:r>
            <a:endParaRPr lang="es-GT" sz="2200" b="1" dirty="0">
              <a:solidFill>
                <a:schemeClr val="accent4">
                  <a:lumMod val="10000"/>
                </a:schemeClr>
              </a:solidFill>
              <a:effectLst/>
            </a:endParaRPr>
          </a:p>
          <a:p>
            <a:endParaRPr lang="es-GT" sz="2200" dirty="0"/>
          </a:p>
        </p:txBody>
      </p:sp>
    </p:spTree>
    <p:extLst>
      <p:ext uri="{BB962C8B-B14F-4D97-AF65-F5344CB8AC3E}">
        <p14:creationId xmlns:p14="http://schemas.microsoft.com/office/powerpoint/2010/main" xmlns="" val="3996230364"/>
      </p:ext>
    </p:extLst>
  </p:cSld>
  <p:clrMapOvr>
    <a:masterClrMapping/>
  </p:clrMapOvr>
  <p:transition>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539552" y="404664"/>
            <a:ext cx="7848872" cy="5904656"/>
          </a:xfrm>
        </p:spPr>
        <p:txBody>
          <a:bodyPr/>
          <a:lstStyle/>
          <a:p>
            <a:pPr algn="just">
              <a:lnSpc>
                <a:spcPct val="150000"/>
              </a:lnSpc>
            </a:pPr>
            <a:r>
              <a:rPr lang="es-ES" sz="2400" b="1" dirty="0" smtClean="0"/>
              <a:t>En el Reglamento del Plan de Prestaciones del Personal de la Universidad de San Carlos de Guatemala.</a:t>
            </a:r>
          </a:p>
          <a:p>
            <a:pPr marL="228600" indent="-228600" algn="just">
              <a:lnSpc>
                <a:spcPct val="150000"/>
              </a:lnSpc>
              <a:buAutoNum type="arabicPeriod"/>
            </a:pPr>
            <a:r>
              <a:rPr lang="es-ES" sz="2400" dirty="0" smtClean="0"/>
              <a:t>Conservar el Retiro Obligatorio del Artículo 12 de este reglamento, con algunas modificaciones acorde a lo expuesto en el análisis que de dicha norma se hizo en el estudio jurídico realizado.</a:t>
            </a:r>
          </a:p>
          <a:p>
            <a:pPr marL="228600" indent="-228600" algn="just">
              <a:lnSpc>
                <a:spcPct val="150000"/>
              </a:lnSpc>
            </a:pPr>
            <a:endParaRPr lang="es-ES" sz="1500" dirty="0" smtClean="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18</a:t>
            </a:fld>
            <a:endParaRPr lang="es-GT"/>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179512" y="404664"/>
            <a:ext cx="8712968" cy="6120680"/>
          </a:xfrm>
        </p:spPr>
        <p:txBody>
          <a:bodyPr/>
          <a:lstStyle/>
          <a:p>
            <a:pPr marL="228600" indent="-228600" algn="just">
              <a:lnSpc>
                <a:spcPct val="150000"/>
              </a:lnSpc>
            </a:pPr>
            <a:r>
              <a:rPr lang="es-ES" sz="2200" b="1" i="1" dirty="0"/>
              <a:t>Propuesta  de los consultores:</a:t>
            </a:r>
          </a:p>
          <a:p>
            <a:pPr marL="228600" indent="-228600" algn="just"/>
            <a:endParaRPr lang="es-ES" sz="2200" b="1" dirty="0">
              <a:effectLst/>
            </a:endParaRPr>
          </a:p>
          <a:p>
            <a:pPr marL="228600" indent="-228600" algn="just">
              <a:lnSpc>
                <a:spcPct val="150000"/>
              </a:lnSpc>
            </a:pPr>
            <a:r>
              <a:rPr lang="es-ES" sz="2200" b="1" dirty="0">
                <a:effectLst/>
              </a:rPr>
              <a:t>Artículo 12 Retiro Obligatorio: </a:t>
            </a:r>
            <a:r>
              <a:rPr lang="es-ES" sz="2200" dirty="0">
                <a:effectLst/>
              </a:rPr>
              <a:t>Todos los trabajadores pertenecientes al Plan de Prestaciones que hayan cumplido sesenta y cinco (65) años de edad serán retirados. Los que tengan como mínimo veinte años de servicio y de contribución al plan, tendrán derecho al máximo de la Jubilación establecida en el Plan de Prestaciones, conforme lo regula el artículo 14 de este Reglamento. Los que no alcancen dicho tiempo de servicio y contribución podrán optar a: </a:t>
            </a:r>
          </a:p>
          <a:p>
            <a:pPr marL="342900" indent="-342900" algn="just">
              <a:lnSpc>
                <a:spcPct val="150000"/>
              </a:lnSpc>
              <a:buClr>
                <a:schemeClr val="tx1"/>
              </a:buClr>
              <a:buSzPct val="100000"/>
              <a:buFont typeface="+mj-lt"/>
              <a:buAutoNum type="alphaLcParenR"/>
            </a:pPr>
            <a:r>
              <a:rPr lang="es-ES" sz="2200" dirty="0">
                <a:effectLst/>
              </a:rPr>
              <a:t>Retirarse cobrando la compensación económica; </a:t>
            </a:r>
          </a:p>
          <a:p>
            <a:endParaRPr lang="es-GT" sz="2400"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19</a:t>
            </a:fld>
            <a:endParaRPr lang="es-GT"/>
          </a:p>
        </p:txBody>
      </p:sp>
    </p:spTree>
    <p:extLst>
      <p:ext uri="{BB962C8B-B14F-4D97-AF65-F5344CB8AC3E}">
        <p14:creationId xmlns:p14="http://schemas.microsoft.com/office/powerpoint/2010/main" xmlns="" val="642888155"/>
      </p:ext>
    </p:extLst>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539552" y="2132856"/>
            <a:ext cx="8352928" cy="4392488"/>
          </a:xfrm>
        </p:spPr>
        <p:txBody>
          <a:bodyPr/>
          <a:lstStyle/>
          <a:p>
            <a:pPr algn="just">
              <a:buFont typeface="Arial" pitchFamily="34" charset="0"/>
              <a:buChar char="•"/>
            </a:pPr>
            <a:r>
              <a:rPr lang="es-ES" sz="2800" dirty="0" smtClean="0"/>
              <a:t>Constitución Política de la República de Guatemala.</a:t>
            </a:r>
          </a:p>
          <a:p>
            <a:pPr algn="just">
              <a:buFont typeface="Arial" pitchFamily="34" charset="0"/>
              <a:buChar char="•"/>
            </a:pPr>
            <a:r>
              <a:rPr lang="es-ES" sz="2800" dirty="0" smtClean="0"/>
              <a:t>Reglamento del Plan de Prestaciones del Personal de la Universidad de San Carlos de Guatemala.</a:t>
            </a:r>
          </a:p>
          <a:p>
            <a:pPr algn="just">
              <a:buFont typeface="Arial" pitchFamily="34" charset="0"/>
              <a:buChar char="•"/>
            </a:pPr>
            <a:r>
              <a:rPr lang="es-ES" sz="2800" dirty="0" smtClean="0"/>
              <a:t>Reglamento de Relaciones Laborales entre la Universidad de San Carlos de Guatemala y su Personal.</a:t>
            </a:r>
          </a:p>
          <a:p>
            <a:pPr algn="just">
              <a:buFont typeface="Arial" pitchFamily="34" charset="0"/>
              <a:buChar char="•"/>
            </a:pPr>
            <a:r>
              <a:rPr lang="es-ES" sz="2800" dirty="0" smtClean="0"/>
              <a:t>Ley de Clases Pasivas Civiles del Estado.</a:t>
            </a:r>
          </a:p>
        </p:txBody>
      </p:sp>
      <p:sp>
        <p:nvSpPr>
          <p:cNvPr id="3" name="2 Título"/>
          <p:cNvSpPr>
            <a:spLocks noGrp="1"/>
          </p:cNvSpPr>
          <p:nvPr>
            <p:ph type="ctrTitle"/>
          </p:nvPr>
        </p:nvSpPr>
        <p:spPr>
          <a:xfrm>
            <a:off x="539552" y="260648"/>
            <a:ext cx="7992888" cy="1664717"/>
          </a:xfrm>
        </p:spPr>
        <p:txBody>
          <a:bodyPr/>
          <a:lstStyle/>
          <a:p>
            <a:pPr algn="l"/>
            <a:r>
              <a:rPr lang="es-ES" sz="2800" b="1" u="sng" dirty="0" smtClean="0"/>
              <a:t>Legislación Analizada para la Elaboración del Estudio Jurídico y la Propuesta relacionada al Retiro Obligatorio de la USAC.</a:t>
            </a:r>
            <a:endParaRPr lang="es-GT" sz="2800" b="1" u="sng"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2</a:t>
            </a:fld>
            <a:endParaRPr lang="es-GT"/>
          </a:p>
        </p:txBody>
      </p:sp>
    </p:spTree>
  </p:cSld>
  <p:clrMapOvr>
    <a:masterClrMapping/>
  </p:clrMapOvr>
  <p:transition>
    <p:cover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fade">
                                      <p:cBhvr>
                                        <p:cTn id="15" dur="2000"/>
                                        <p:tgtEl>
                                          <p:spTgt spid="2">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fade">
                                      <p:cBhvr>
                                        <p:cTn id="18" dur="2000"/>
                                        <p:tgtEl>
                                          <p:spTgt spid="2">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395536" y="188640"/>
            <a:ext cx="8496944" cy="6453336"/>
          </a:xfrm>
        </p:spPr>
        <p:txBody>
          <a:bodyPr/>
          <a:lstStyle/>
          <a:p>
            <a:pPr marL="342900" indent="-342900" algn="just">
              <a:lnSpc>
                <a:spcPct val="150000"/>
              </a:lnSpc>
              <a:buClr>
                <a:schemeClr val="tx1"/>
              </a:buClr>
              <a:buSzPct val="100000"/>
              <a:buFont typeface="+mj-lt"/>
              <a:buAutoNum type="alphaLcParenR" startAt="2"/>
            </a:pPr>
            <a:r>
              <a:rPr lang="es-ES" sz="2300" dirty="0" smtClean="0"/>
              <a:t>Si tienen un mínimo de diez (10) años de servicio y de contribución al Plan, completar voluntariamente el pago de cuotas laboral y patronal hasta los veinte (20) años de contribución al mismo; la jubilación será efectiva hasta que transcurra el tiempo de contribución voluntaria;</a:t>
            </a:r>
          </a:p>
          <a:p>
            <a:pPr marL="342900" indent="-342900" algn="just">
              <a:lnSpc>
                <a:spcPct val="150000"/>
              </a:lnSpc>
              <a:buClr>
                <a:schemeClr val="tx1"/>
              </a:buClr>
              <a:buSzPct val="100000"/>
            </a:pPr>
            <a:endParaRPr lang="es-ES" sz="2300" dirty="0" smtClean="0"/>
          </a:p>
          <a:p>
            <a:pPr marL="457200" indent="-457200" algn="just">
              <a:lnSpc>
                <a:spcPct val="150000"/>
              </a:lnSpc>
              <a:buClr>
                <a:schemeClr val="tx1"/>
              </a:buClr>
              <a:buSzPct val="100000"/>
              <a:buAutoNum type="alphaLcParenR" startAt="3"/>
            </a:pPr>
            <a:r>
              <a:rPr lang="es-ES" sz="2300" dirty="0" smtClean="0"/>
              <a:t>Los trabajadores que ingresaron a la Universidad con edad cronológica mayor de cuarenta y cinco (45) años, antes del uno de julio del año dos mil (2000), podrán optar a su retiro conforme a lo establecido en el Artículo  …  transitorio de este Reglamento.</a:t>
            </a:r>
          </a:p>
        </p:txBody>
      </p:sp>
      <p:sp>
        <p:nvSpPr>
          <p:cNvPr id="5" name="4 Marcador de número de diapositiva"/>
          <p:cNvSpPr>
            <a:spLocks noGrp="1"/>
          </p:cNvSpPr>
          <p:nvPr>
            <p:ph type="sldNum" sz="quarter" idx="12"/>
          </p:nvPr>
        </p:nvSpPr>
        <p:spPr/>
        <p:txBody>
          <a:bodyPr/>
          <a:lstStyle/>
          <a:p>
            <a:pPr>
              <a:defRPr/>
            </a:pPr>
            <a:fld id="{9CACDEE3-2708-46DF-83F9-215C23FEF2AC}" type="slidenum">
              <a:rPr lang="es-GT" smtClean="0"/>
              <a:pPr>
                <a:defRPr/>
              </a:pPr>
              <a:t>20</a:t>
            </a:fld>
            <a:endParaRPr lang="es-GT"/>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611560" y="548680"/>
            <a:ext cx="8136904" cy="5904656"/>
          </a:xfrm>
        </p:spPr>
        <p:txBody>
          <a:bodyPr/>
          <a:lstStyle/>
          <a:p>
            <a:pPr algn="just">
              <a:lnSpc>
                <a:spcPct val="150000"/>
              </a:lnSpc>
              <a:buClr>
                <a:schemeClr val="tx1"/>
              </a:buClr>
              <a:buSzPct val="100000"/>
            </a:pPr>
            <a:endParaRPr lang="es-ES" dirty="0"/>
          </a:p>
          <a:p>
            <a:pPr marL="457200" indent="-457200" algn="just">
              <a:lnSpc>
                <a:spcPct val="150000"/>
              </a:lnSpc>
              <a:buClr>
                <a:schemeClr val="tx1"/>
              </a:buClr>
              <a:buSzPct val="100000"/>
            </a:pPr>
            <a:r>
              <a:rPr lang="es-ES" sz="2400" dirty="0"/>
              <a:t>Puede exceptuarse de esta norma los casos especiales </a:t>
            </a:r>
            <a:r>
              <a:rPr lang="es-ES" sz="2400" dirty="0" smtClean="0"/>
              <a:t>a</a:t>
            </a:r>
          </a:p>
          <a:p>
            <a:pPr marL="457200" indent="-457200" algn="just">
              <a:lnSpc>
                <a:spcPct val="150000"/>
              </a:lnSpc>
              <a:buClr>
                <a:schemeClr val="tx1"/>
              </a:buClr>
              <a:buSzPct val="100000"/>
            </a:pPr>
            <a:r>
              <a:rPr lang="es-ES" sz="2400" dirty="0" smtClean="0"/>
              <a:t> los </a:t>
            </a:r>
            <a:r>
              <a:rPr lang="es-ES" sz="2400" dirty="0"/>
              <a:t>que se refiere el Artículo 4 de este Reglamento, en </a:t>
            </a:r>
            <a:r>
              <a:rPr lang="es-ES" sz="2400" dirty="0" smtClean="0"/>
              <a:t>la</a:t>
            </a:r>
          </a:p>
          <a:p>
            <a:pPr marL="457200" indent="-457200" algn="just">
              <a:lnSpc>
                <a:spcPct val="150000"/>
              </a:lnSpc>
              <a:buClr>
                <a:schemeClr val="tx1"/>
              </a:buClr>
              <a:buSzPct val="100000"/>
            </a:pPr>
            <a:r>
              <a:rPr lang="es-ES" sz="2400" dirty="0" smtClean="0"/>
              <a:t> </a:t>
            </a:r>
            <a:r>
              <a:rPr lang="es-ES" sz="2400" dirty="0"/>
              <a:t>definición de casos especiales, cuando a juicio </a:t>
            </a:r>
            <a:r>
              <a:rPr lang="es-ES" sz="2400" dirty="0" smtClean="0"/>
              <a:t>del</a:t>
            </a:r>
          </a:p>
          <a:p>
            <a:pPr marL="457200" indent="-457200" algn="just">
              <a:lnSpc>
                <a:spcPct val="150000"/>
              </a:lnSpc>
              <a:buClr>
                <a:schemeClr val="tx1"/>
              </a:buClr>
              <a:buSzPct val="100000"/>
            </a:pPr>
            <a:r>
              <a:rPr lang="es-ES" sz="2400" dirty="0" smtClean="0"/>
              <a:t>Consejo </a:t>
            </a:r>
            <a:r>
              <a:rPr lang="es-ES" sz="2400" dirty="0"/>
              <a:t>Superior Universitario, previa </a:t>
            </a:r>
            <a:r>
              <a:rPr lang="es-ES" sz="2400" dirty="0" smtClean="0"/>
              <a:t>propuesta</a:t>
            </a:r>
          </a:p>
          <a:p>
            <a:pPr marL="457200" indent="-457200" algn="just">
              <a:lnSpc>
                <a:spcPct val="150000"/>
              </a:lnSpc>
              <a:buClr>
                <a:schemeClr val="tx1"/>
              </a:buClr>
              <a:buSzPct val="100000"/>
            </a:pPr>
            <a:r>
              <a:rPr lang="es-ES" sz="2400" dirty="0" smtClean="0"/>
              <a:t> </a:t>
            </a:r>
            <a:r>
              <a:rPr lang="es-ES" sz="2400" dirty="0"/>
              <a:t>debidamente razonada de la autoridad nominadora, </a:t>
            </a:r>
            <a:r>
              <a:rPr lang="es-ES" sz="2400" dirty="0" smtClean="0"/>
              <a:t>se</a:t>
            </a:r>
          </a:p>
          <a:p>
            <a:pPr marL="457200" indent="-457200" algn="just">
              <a:lnSpc>
                <a:spcPct val="150000"/>
              </a:lnSpc>
              <a:buClr>
                <a:schemeClr val="tx1"/>
              </a:buClr>
              <a:buSzPct val="100000"/>
            </a:pPr>
            <a:r>
              <a:rPr lang="es-ES" sz="2400" dirty="0" smtClean="0"/>
              <a:t> </a:t>
            </a:r>
            <a:r>
              <a:rPr lang="es-ES" sz="2400" dirty="0"/>
              <a:t>considere conveniente que el trabajador continúe </a:t>
            </a:r>
            <a:r>
              <a:rPr lang="es-ES" sz="2400" dirty="0" smtClean="0"/>
              <a:t>en</a:t>
            </a:r>
          </a:p>
          <a:p>
            <a:pPr marL="457200" indent="-457200" algn="just">
              <a:lnSpc>
                <a:spcPct val="150000"/>
              </a:lnSpc>
              <a:buClr>
                <a:schemeClr val="tx1"/>
              </a:buClr>
              <a:buSzPct val="100000"/>
            </a:pPr>
            <a:r>
              <a:rPr lang="es-ES" sz="2400" dirty="0" smtClean="0"/>
              <a:t> </a:t>
            </a:r>
            <a:r>
              <a:rPr lang="es-ES" sz="2400" dirty="0"/>
              <a:t>servicio. </a:t>
            </a:r>
          </a:p>
          <a:p>
            <a:endParaRPr lang="es-GT" sz="2400"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21</a:t>
            </a:fld>
            <a:endParaRPr lang="es-GT"/>
          </a:p>
        </p:txBody>
      </p:sp>
    </p:spTree>
    <p:extLst>
      <p:ext uri="{BB962C8B-B14F-4D97-AF65-F5344CB8AC3E}">
        <p14:creationId xmlns:p14="http://schemas.microsoft.com/office/powerpoint/2010/main" xmlns="" val="1754171518"/>
      </p:ext>
    </p:extLst>
  </p:cSld>
  <p:clrMapOvr>
    <a:masterClrMapping/>
  </p:clrMapOvr>
  <p:transition>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323528" y="836712"/>
            <a:ext cx="8496944" cy="5688632"/>
          </a:xfrm>
        </p:spPr>
        <p:txBody>
          <a:bodyPr/>
          <a:lstStyle/>
          <a:p>
            <a:pPr algn="l">
              <a:lnSpc>
                <a:spcPct val="150000"/>
              </a:lnSpc>
            </a:pPr>
            <a:r>
              <a:rPr lang="es-MX" sz="2100" b="1" dirty="0" smtClean="0"/>
              <a:t>Se sugiere adicionar al Artículo 4 del Reglamento del Plan de Prestaciones la definición de Casos Especiales:</a:t>
            </a:r>
          </a:p>
          <a:p>
            <a:pPr algn="l">
              <a:lnSpc>
                <a:spcPct val="150000"/>
              </a:lnSpc>
            </a:pPr>
            <a:endParaRPr lang="es-MX" sz="2100" b="1" dirty="0" smtClean="0"/>
          </a:p>
          <a:p>
            <a:pPr algn="l">
              <a:lnSpc>
                <a:spcPct val="150000"/>
              </a:lnSpc>
            </a:pPr>
            <a:r>
              <a:rPr lang="es-MX" sz="2100" b="1" dirty="0" smtClean="0"/>
              <a:t>Casos Especiales: </a:t>
            </a:r>
            <a:endParaRPr lang="es-GT" sz="2100" b="1" dirty="0" smtClean="0"/>
          </a:p>
          <a:p>
            <a:pPr marL="228600" lvl="0" indent="-228600" algn="l">
              <a:lnSpc>
                <a:spcPct val="150000"/>
              </a:lnSpc>
              <a:buClr>
                <a:schemeClr val="tx1"/>
              </a:buClr>
              <a:buSzPct val="100000"/>
              <a:buFont typeface="+mj-lt"/>
              <a:buAutoNum type="alphaLcPeriod"/>
            </a:pPr>
            <a:r>
              <a:rPr lang="es-MX" sz="2100" dirty="0" smtClean="0"/>
              <a:t>Profesores Eméritos.</a:t>
            </a:r>
            <a:endParaRPr lang="es-GT" sz="2100" dirty="0" smtClean="0"/>
          </a:p>
          <a:p>
            <a:pPr marL="228600" lvl="0" indent="-228600" algn="l">
              <a:lnSpc>
                <a:spcPct val="150000"/>
              </a:lnSpc>
              <a:buClr>
                <a:schemeClr val="tx1"/>
              </a:buClr>
              <a:buSzPct val="100000"/>
              <a:buFont typeface="+mj-lt"/>
              <a:buAutoNum type="alphaLcPeriod"/>
            </a:pPr>
            <a:r>
              <a:rPr lang="es-MX" sz="2100" dirty="0" smtClean="0"/>
              <a:t>Profesores distinguidos con premios o galardones nacionales o internacionales.</a:t>
            </a:r>
          </a:p>
          <a:p>
            <a:pPr marL="228600" lvl="0" indent="-228600" algn="l">
              <a:lnSpc>
                <a:spcPct val="150000"/>
              </a:lnSpc>
              <a:buClr>
                <a:schemeClr val="tx1"/>
              </a:buClr>
              <a:buSzPct val="100000"/>
              <a:buFont typeface="+mj-lt"/>
              <a:buAutoNum type="alphaLcPeriod"/>
            </a:pPr>
            <a:r>
              <a:rPr lang="es-MX" sz="2100" dirty="0" smtClean="0"/>
              <a:t>Personal </a:t>
            </a:r>
            <a:r>
              <a:rPr lang="es-MX" sz="2100" dirty="0"/>
              <a:t>Académico que ha sido promovido por altos servicios a la Universidad, conforme al artículo 39 del Reglamento de Evaluación y Promoción del Personal Académico de la USAC. </a:t>
            </a:r>
            <a:endParaRPr lang="es-GT" sz="2100" dirty="0"/>
          </a:p>
          <a:p>
            <a:pPr lvl="0" algn="l">
              <a:lnSpc>
                <a:spcPct val="150000"/>
              </a:lnSpc>
              <a:buClr>
                <a:schemeClr val="tx1"/>
              </a:buClr>
              <a:buSzPct val="100000"/>
            </a:pPr>
            <a:endParaRPr lang="es-GT" sz="2000" dirty="0" smtClean="0"/>
          </a:p>
          <a:p>
            <a:endParaRPr lang="es-GT" dirty="0"/>
          </a:p>
        </p:txBody>
      </p:sp>
      <p:sp>
        <p:nvSpPr>
          <p:cNvPr id="3" name="2 Marcador de número de diapositiva"/>
          <p:cNvSpPr>
            <a:spLocks noGrp="1"/>
          </p:cNvSpPr>
          <p:nvPr>
            <p:ph type="sldNum" sz="quarter" idx="12"/>
          </p:nvPr>
        </p:nvSpPr>
        <p:spPr/>
        <p:txBody>
          <a:bodyPr/>
          <a:lstStyle/>
          <a:p>
            <a:pPr>
              <a:defRPr/>
            </a:pPr>
            <a:fld id="{9CACDEE3-2708-46DF-83F9-215C23FEF2AC}" type="slidenum">
              <a:rPr lang="es-GT" smtClean="0"/>
              <a:pPr>
                <a:defRPr/>
              </a:pPr>
              <a:t>22</a:t>
            </a:fld>
            <a:endParaRPr lang="es-GT"/>
          </a:p>
        </p:txBody>
      </p:sp>
    </p:spTree>
  </p:cSld>
  <p:clrMapOvr>
    <a:masterClrMapping/>
  </p:clrMapOvr>
  <p:transition>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683568" y="620688"/>
            <a:ext cx="7992888" cy="5544616"/>
          </a:xfrm>
        </p:spPr>
        <p:txBody>
          <a:bodyPr/>
          <a:lstStyle/>
          <a:p>
            <a:pPr lvl="0" algn="just">
              <a:lnSpc>
                <a:spcPct val="150000"/>
              </a:lnSpc>
              <a:buClr>
                <a:schemeClr val="tx1"/>
              </a:buClr>
              <a:buSzPct val="100000"/>
            </a:pPr>
            <a:endParaRPr lang="es-MX" dirty="0" smtClean="0"/>
          </a:p>
          <a:p>
            <a:pPr lvl="0" algn="just">
              <a:lnSpc>
                <a:spcPct val="150000"/>
              </a:lnSpc>
              <a:buClr>
                <a:schemeClr val="tx1"/>
              </a:buClr>
              <a:buSzPct val="100000"/>
            </a:pPr>
            <a:r>
              <a:rPr lang="es-MX" dirty="0" smtClean="0"/>
              <a:t>d. Personal </a:t>
            </a:r>
            <a:r>
              <a:rPr lang="es-MX" dirty="0"/>
              <a:t>Administrativo que, aparte de su trabajo normal, ha prestado servicios extraordinarios ad honorem y voluntarios, con eficiencia, compromiso, honor y sentido universitario.</a:t>
            </a:r>
            <a:endParaRPr lang="es-GT" dirty="0"/>
          </a:p>
          <a:p>
            <a:endParaRPr lang="es-GT"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23</a:t>
            </a:fld>
            <a:endParaRPr lang="es-GT"/>
          </a:p>
        </p:txBody>
      </p:sp>
    </p:spTree>
    <p:extLst>
      <p:ext uri="{BB962C8B-B14F-4D97-AF65-F5344CB8AC3E}">
        <p14:creationId xmlns:p14="http://schemas.microsoft.com/office/powerpoint/2010/main" xmlns="" val="1434511799"/>
      </p:ext>
    </p:extLst>
  </p:cSld>
  <p:clrMapOvr>
    <a:masterClrMapping/>
  </p:clrMapOvr>
  <p:transition>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395536" y="836712"/>
            <a:ext cx="8280920" cy="5256584"/>
          </a:xfrm>
        </p:spPr>
        <p:txBody>
          <a:bodyPr/>
          <a:lstStyle/>
          <a:p>
            <a:pPr marL="228600" lvl="0" indent="-228600" algn="just">
              <a:lnSpc>
                <a:spcPct val="150000"/>
              </a:lnSpc>
            </a:pPr>
            <a:r>
              <a:rPr lang="es-MX" sz="2800" dirty="0" smtClean="0"/>
              <a:t>e. Investigadores que se encuentran en proceso de culminar una investigación de interés especial para la Universidad y del país en general.</a:t>
            </a:r>
          </a:p>
          <a:p>
            <a:pPr marL="228600" lvl="0" indent="-228600" algn="just">
              <a:lnSpc>
                <a:spcPct val="150000"/>
              </a:lnSpc>
            </a:pPr>
            <a:endParaRPr lang="es-GT" sz="2800" dirty="0" smtClean="0"/>
          </a:p>
          <a:p>
            <a:pPr marL="228600" lvl="0" indent="-228600" algn="just">
              <a:lnSpc>
                <a:spcPct val="150000"/>
              </a:lnSpc>
            </a:pPr>
            <a:r>
              <a:rPr lang="es-GT" sz="2800" dirty="0" smtClean="0"/>
              <a:t>f. Autoridades Universitarias por elección, que deberán retirarse al concluir el período para el cual fueron electos.</a:t>
            </a:r>
          </a:p>
          <a:p>
            <a:pPr algn="just"/>
            <a:endParaRPr lang="es-GT" sz="4000" dirty="0"/>
          </a:p>
        </p:txBody>
      </p:sp>
      <p:sp>
        <p:nvSpPr>
          <p:cNvPr id="3" name="2 Marcador de número de diapositiva"/>
          <p:cNvSpPr>
            <a:spLocks noGrp="1"/>
          </p:cNvSpPr>
          <p:nvPr>
            <p:ph type="sldNum" sz="quarter" idx="12"/>
          </p:nvPr>
        </p:nvSpPr>
        <p:spPr/>
        <p:txBody>
          <a:bodyPr/>
          <a:lstStyle/>
          <a:p>
            <a:pPr>
              <a:defRPr/>
            </a:pPr>
            <a:fld id="{9CACDEE3-2708-46DF-83F9-215C23FEF2AC}" type="slidenum">
              <a:rPr lang="es-GT" smtClean="0"/>
              <a:pPr>
                <a:defRPr/>
              </a:pPr>
              <a:t>24</a:t>
            </a:fld>
            <a:endParaRPr lang="es-GT"/>
          </a:p>
        </p:txBody>
      </p:sp>
    </p:spTree>
  </p:cSld>
  <p:clrMapOvr>
    <a:masterClrMapping/>
  </p:clrMapOvr>
  <p:transition>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8811" y="476672"/>
            <a:ext cx="8229600" cy="5832648"/>
          </a:xfrm>
        </p:spPr>
        <p:txBody>
          <a:bodyPr/>
          <a:lstStyle/>
          <a:p>
            <a:pPr algn="just">
              <a:lnSpc>
                <a:spcPct val="150000"/>
              </a:lnSpc>
              <a:buSzPct val="100000"/>
              <a:buNone/>
            </a:pPr>
            <a:r>
              <a:rPr lang="es-ES" sz="2000" b="1" dirty="0" smtClean="0"/>
              <a:t>Artículo Transitorio... Tiempo incompleto de contribución: </a:t>
            </a:r>
          </a:p>
          <a:p>
            <a:pPr algn="just">
              <a:lnSpc>
                <a:spcPct val="150000"/>
              </a:lnSpc>
              <a:buSzPct val="100000"/>
              <a:buNone/>
            </a:pPr>
            <a:r>
              <a:rPr lang="es-ES" sz="2000" dirty="0" smtClean="0"/>
              <a:t>	Los trabajadores a los que se refiere el inciso c), del Artículo 12 de este Reglamento, tienen la opción de jubilarse con una pensión proporcional a su contribución al Plan de Prestaciones, de conformidad a la escala siguiente:</a:t>
            </a:r>
          </a:p>
          <a:p>
            <a:pPr algn="just">
              <a:lnSpc>
                <a:spcPct val="150000"/>
              </a:lnSpc>
              <a:buSzPct val="100000"/>
              <a:buNone/>
            </a:pPr>
            <a:r>
              <a:rPr lang="es-ES" sz="1600" dirty="0" smtClean="0"/>
              <a:t>	</a:t>
            </a:r>
          </a:p>
          <a:p>
            <a:pPr algn="just">
              <a:lnSpc>
                <a:spcPct val="150000"/>
              </a:lnSpc>
              <a:buSzPct val="100000"/>
              <a:buNone/>
            </a:pPr>
            <a:endParaRPr lang="es-ES" sz="1600" dirty="0" smtClean="0"/>
          </a:p>
          <a:p>
            <a:pPr algn="just">
              <a:lnSpc>
                <a:spcPct val="150000"/>
              </a:lnSpc>
              <a:buSzPct val="100000"/>
              <a:buNone/>
            </a:pPr>
            <a:endParaRPr lang="es-ES" sz="1600" dirty="0" smtClean="0"/>
          </a:p>
          <a:p>
            <a:pPr algn="just">
              <a:lnSpc>
                <a:spcPct val="150000"/>
              </a:lnSpc>
              <a:buSzPct val="100000"/>
              <a:buNone/>
            </a:pPr>
            <a:endParaRPr lang="es-ES" sz="1600" dirty="0" smtClean="0"/>
          </a:p>
          <a:p>
            <a:pPr algn="just">
              <a:lnSpc>
                <a:spcPct val="150000"/>
              </a:lnSpc>
              <a:buSzPct val="100000"/>
              <a:buNone/>
            </a:pPr>
            <a:endParaRPr lang="es-ES" sz="1600" dirty="0" smtClean="0"/>
          </a:p>
          <a:p>
            <a:pPr algn="just">
              <a:lnSpc>
                <a:spcPct val="150000"/>
              </a:lnSpc>
              <a:buSzPct val="100000"/>
              <a:buNone/>
            </a:pPr>
            <a:endParaRPr lang="es-ES" sz="1600" dirty="0" smtClean="0"/>
          </a:p>
          <a:p>
            <a:pPr algn="just">
              <a:lnSpc>
                <a:spcPct val="150000"/>
              </a:lnSpc>
              <a:buSzPct val="100000"/>
              <a:buNone/>
            </a:pPr>
            <a:endParaRPr lang="es-ES" sz="1600" dirty="0" smtClean="0"/>
          </a:p>
        </p:txBody>
      </p:sp>
      <p:pic>
        <p:nvPicPr>
          <p:cNvPr id="5" name="Picture 2"/>
          <p:cNvPicPr>
            <a:picLocks noChangeAspect="1" noChangeArrowheads="1"/>
          </p:cNvPicPr>
          <p:nvPr/>
        </p:nvPicPr>
        <p:blipFill>
          <a:blip r:embed="rId2" cstate="print"/>
          <a:srcRect/>
          <a:stretch>
            <a:fillRect/>
          </a:stretch>
        </p:blipFill>
        <p:spPr bwMode="auto">
          <a:xfrm>
            <a:off x="3071802" y="2928934"/>
            <a:ext cx="2714644" cy="3725416"/>
          </a:xfrm>
          <a:prstGeom prst="rect">
            <a:avLst/>
          </a:prstGeom>
          <a:noFill/>
          <a:ln w="9525">
            <a:noFill/>
            <a:miter lim="800000"/>
            <a:headEnd/>
            <a:tailEnd/>
          </a:ln>
          <a:effectLst/>
        </p:spPr>
      </p:pic>
      <p:sp>
        <p:nvSpPr>
          <p:cNvPr id="6" name="5 Marcador de número de diapositiva"/>
          <p:cNvSpPr>
            <a:spLocks noGrp="1"/>
          </p:cNvSpPr>
          <p:nvPr>
            <p:ph type="sldNum" sz="quarter" idx="12"/>
          </p:nvPr>
        </p:nvSpPr>
        <p:spPr/>
        <p:txBody>
          <a:bodyPr/>
          <a:lstStyle/>
          <a:p>
            <a:pPr>
              <a:defRPr/>
            </a:pPr>
            <a:fld id="{11832066-2E2D-4D6C-B9F4-730D4C9EFB6E}" type="slidenum">
              <a:rPr lang="es-GT" smtClean="0"/>
              <a:pPr>
                <a:defRPr/>
              </a:pPr>
              <a:t>25</a:t>
            </a:fld>
            <a:endParaRPr lang="es-GT"/>
          </a:p>
        </p:txBody>
      </p:sp>
    </p:spTree>
  </p:cSld>
  <p:clrMapOvr>
    <a:masterClrMapping/>
  </p:clrMapOvr>
  <p:transition>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611560" y="548680"/>
            <a:ext cx="7992888" cy="5760640"/>
          </a:xfrm>
        </p:spPr>
        <p:txBody>
          <a:bodyPr/>
          <a:lstStyle/>
          <a:p>
            <a:pPr algn="just">
              <a:lnSpc>
                <a:spcPct val="150000"/>
              </a:lnSpc>
            </a:pPr>
            <a:endParaRPr lang="es-ES" sz="2400" dirty="0" smtClean="0"/>
          </a:p>
          <a:p>
            <a:pPr algn="just">
              <a:lnSpc>
                <a:spcPct val="150000"/>
              </a:lnSpc>
            </a:pPr>
            <a:endParaRPr lang="es-ES" sz="2400" dirty="0"/>
          </a:p>
          <a:p>
            <a:pPr algn="just">
              <a:lnSpc>
                <a:spcPct val="150000"/>
              </a:lnSpc>
            </a:pPr>
            <a:r>
              <a:rPr lang="es-ES" sz="2400" dirty="0" smtClean="0"/>
              <a:t>Estos </a:t>
            </a:r>
            <a:r>
              <a:rPr lang="es-ES" sz="2400" dirty="0"/>
              <a:t>porcentajes serán aplicados al monto de la pensión calculada conforme a lo establecido en el Artículo 14 de este Reglamento, y será otorgada solamente en el caso de que no se haya hecho uso del derecho de la compensación económica establecido en el  Artículo 9 de este mismo cuerpo legal.</a:t>
            </a:r>
          </a:p>
          <a:p>
            <a:endParaRPr lang="es-GT"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26</a:t>
            </a:fld>
            <a:endParaRPr lang="es-GT"/>
          </a:p>
        </p:txBody>
      </p:sp>
    </p:spTree>
    <p:extLst>
      <p:ext uri="{BB962C8B-B14F-4D97-AF65-F5344CB8AC3E}">
        <p14:creationId xmlns:p14="http://schemas.microsoft.com/office/powerpoint/2010/main" xmlns="" val="700730375"/>
      </p:ext>
    </p:extLst>
  </p:cSld>
  <p:clrMapOvr>
    <a:masterClrMapping/>
  </p:clrMapOvr>
  <p:transition>
    <p:rand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p:cNvSpPr>
            <a:spLocks noGrp="1" noChangeArrowheads="1"/>
          </p:cNvSpPr>
          <p:nvPr>
            <p:ph type="ctrTitle"/>
          </p:nvPr>
        </p:nvSpPr>
        <p:spPr/>
        <p:txBody>
          <a:bodyPr/>
          <a:lstStyle/>
          <a:p>
            <a:pPr eaLnBrk="1" hangingPunct="1">
              <a:defRPr/>
            </a:pPr>
            <a:r>
              <a:rPr lang="es-ES" smtClean="0"/>
              <a:t>GRACIAS POR SU ATENCIÒN</a:t>
            </a:r>
          </a:p>
        </p:txBody>
      </p:sp>
      <p:pic>
        <p:nvPicPr>
          <p:cNvPr id="4" name="3 Imagen" descr="usac.gif"/>
          <p:cNvPicPr>
            <a:picLocks noChangeAspect="1"/>
          </p:cNvPicPr>
          <p:nvPr/>
        </p:nvPicPr>
        <p:blipFill>
          <a:blip r:embed="rId2" cstate="print"/>
          <a:stretch>
            <a:fillRect/>
          </a:stretch>
        </p:blipFill>
        <p:spPr>
          <a:xfrm>
            <a:off x="8143900" y="5929330"/>
            <a:ext cx="642942" cy="642942"/>
          </a:xfrm>
          <a:prstGeom prst="rect">
            <a:avLst/>
          </a:prstGeom>
        </p:spPr>
      </p:pic>
      <p:sp>
        <p:nvSpPr>
          <p:cNvPr id="6" name="Rectangle 4"/>
          <p:cNvSpPr txBox="1">
            <a:spLocks noChangeArrowheads="1"/>
          </p:cNvSpPr>
          <p:nvPr/>
        </p:nvSpPr>
        <p:spPr bwMode="auto">
          <a:xfrm>
            <a:off x="0" y="5072058"/>
            <a:ext cx="9144000" cy="17859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s-GT" sz="2500" b="0" i="0" u="none" strike="noStrike" kern="0" cap="none" spc="0" normalizeH="0" baseline="0" noProof="0" dirty="0" smtClean="0">
                <a:ln>
                  <a:noFill/>
                </a:ln>
                <a:solidFill>
                  <a:schemeClr val="tx1">
                    <a:lumMod val="95000"/>
                  </a:schemeClr>
                </a:solidFill>
                <a:effectLst>
                  <a:outerShdw blurRad="38100" dist="38100" dir="2700000" algn="tl">
                    <a:srgbClr val="000000"/>
                  </a:outerShdw>
                </a:effectLst>
                <a:uLnTx/>
                <a:uFillTx/>
                <a:latin typeface="Cooper Black" pitchFamily="18" charset="0"/>
                <a:ea typeface="+mj-ea"/>
                <a:cs typeface="+mj-cs"/>
              </a:rPr>
              <a:t>DIRECCIÓN DE ASUNTOS JURÍDICOS</a:t>
            </a:r>
          </a:p>
          <a:p>
            <a:pPr marL="0" marR="0" lvl="0" indent="0" algn="ctr" defTabSz="914400" rtl="0" eaLnBrk="1" fontAlgn="base" latinLnBrk="0" hangingPunct="1">
              <a:lnSpc>
                <a:spcPct val="100000"/>
              </a:lnSpc>
              <a:spcBef>
                <a:spcPct val="0"/>
              </a:spcBef>
              <a:spcAft>
                <a:spcPct val="0"/>
              </a:spcAft>
              <a:buClrTx/>
              <a:buSzTx/>
              <a:buFontTx/>
              <a:buNone/>
              <a:tabLst/>
              <a:defRPr/>
            </a:pPr>
            <a:r>
              <a:rPr lang="es-GT" sz="2200" kern="0" dirty="0" smtClean="0">
                <a:solidFill>
                  <a:schemeClr val="tx1">
                    <a:lumMod val="95000"/>
                  </a:schemeClr>
                </a:solidFill>
                <a:effectLst>
                  <a:outerShdw blurRad="38100" dist="38100" dir="2700000" algn="tl">
                    <a:srgbClr val="000000"/>
                  </a:outerShdw>
                </a:effectLst>
                <a:latin typeface="Cooper Black" pitchFamily="18" charset="0"/>
                <a:ea typeface="+mj-ea"/>
                <a:cs typeface="+mj-cs"/>
              </a:rPr>
              <a:t>Universidad de San Carlos de Guatemala</a:t>
            </a:r>
            <a:endParaRPr kumimoji="0" lang="es-GT" sz="2200" b="0" i="0" u="none" strike="noStrike" kern="0" cap="none" spc="0" normalizeH="0" baseline="0" noProof="0" dirty="0" smtClean="0">
              <a:ln>
                <a:noFill/>
              </a:ln>
              <a:solidFill>
                <a:schemeClr val="tx1">
                  <a:lumMod val="95000"/>
                </a:schemeClr>
              </a:solidFill>
              <a:effectLst>
                <a:outerShdw blurRad="38100" dist="38100" dir="2700000" algn="tl">
                  <a:srgbClr val="000000"/>
                </a:outerShdw>
              </a:effectLst>
              <a:uLnTx/>
              <a:uFillTx/>
              <a:latin typeface="Cooper Black" pitchFamily="18" charset="0"/>
              <a:ea typeface="+mj-ea"/>
              <a:cs typeface="+mj-cs"/>
            </a:endParaRPr>
          </a:p>
        </p:txBody>
      </p:sp>
      <p:sp>
        <p:nvSpPr>
          <p:cNvPr id="5" name="4 Marcador de número de diapositiva"/>
          <p:cNvSpPr>
            <a:spLocks noGrp="1"/>
          </p:cNvSpPr>
          <p:nvPr>
            <p:ph type="sldNum" sz="quarter" idx="12"/>
          </p:nvPr>
        </p:nvSpPr>
        <p:spPr/>
        <p:txBody>
          <a:bodyPr/>
          <a:lstStyle/>
          <a:p>
            <a:pPr>
              <a:defRPr/>
            </a:pPr>
            <a:fld id="{9CACDEE3-2708-46DF-83F9-215C23FEF2AC}" type="slidenum">
              <a:rPr lang="es-GT" smtClean="0"/>
              <a:pPr>
                <a:defRPr/>
              </a:pPr>
              <a:t>27</a:t>
            </a:fld>
            <a:endParaRPr lang="es-GT"/>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467544" y="1556792"/>
            <a:ext cx="8352928" cy="4968552"/>
          </a:xfrm>
        </p:spPr>
        <p:txBody>
          <a:bodyPr/>
          <a:lstStyle/>
          <a:p>
            <a:pPr algn="just">
              <a:buFont typeface="Arial" pitchFamily="34" charset="0"/>
              <a:buChar char="•"/>
            </a:pPr>
            <a:r>
              <a:rPr lang="es-ES" dirty="0" smtClean="0"/>
              <a:t>Ley de la Carrera Judicial.</a:t>
            </a:r>
          </a:p>
          <a:p>
            <a:pPr algn="just">
              <a:buFont typeface="Arial" pitchFamily="34" charset="0"/>
              <a:buChar char="•"/>
            </a:pPr>
            <a:r>
              <a:rPr lang="es-ES" dirty="0" smtClean="0"/>
              <a:t>Ley Constitutiva del Ejercito de Guatemala.</a:t>
            </a:r>
          </a:p>
          <a:p>
            <a:pPr algn="just">
              <a:buFont typeface="Arial" pitchFamily="34" charset="0"/>
              <a:buChar char="•"/>
            </a:pPr>
            <a:r>
              <a:rPr lang="es-ES" dirty="0" smtClean="0"/>
              <a:t>Código de Trabajo.</a:t>
            </a:r>
          </a:p>
          <a:p>
            <a:pPr algn="just">
              <a:buFont typeface="Arial" pitchFamily="34" charset="0"/>
              <a:buChar char="•"/>
            </a:pPr>
            <a:r>
              <a:rPr lang="es-ES" dirty="0" smtClean="0"/>
              <a:t>Ley Orgánica del Instituto Guatemalteco de Seguridad Social.</a:t>
            </a:r>
          </a:p>
          <a:p>
            <a:pPr algn="just">
              <a:buFont typeface="Arial" pitchFamily="34" charset="0"/>
              <a:buChar char="•"/>
            </a:pPr>
            <a:r>
              <a:rPr lang="es-ES" dirty="0" smtClean="0"/>
              <a:t>Convenio 128 de la Organización Internacional del Trabajo.</a:t>
            </a:r>
          </a:p>
          <a:p>
            <a:endParaRPr lang="es-GT" dirty="0"/>
          </a:p>
        </p:txBody>
      </p:sp>
      <p:sp>
        <p:nvSpPr>
          <p:cNvPr id="3" name="2 Marcador de número de diapositiva"/>
          <p:cNvSpPr>
            <a:spLocks noGrp="1"/>
          </p:cNvSpPr>
          <p:nvPr>
            <p:ph type="sldNum" sz="quarter" idx="12"/>
          </p:nvPr>
        </p:nvSpPr>
        <p:spPr/>
        <p:txBody>
          <a:bodyPr/>
          <a:lstStyle/>
          <a:p>
            <a:pPr>
              <a:defRPr/>
            </a:pPr>
            <a:fld id="{9CACDEE3-2708-46DF-83F9-215C23FEF2AC}" type="slidenum">
              <a:rPr lang="es-GT" smtClean="0"/>
              <a:pPr>
                <a:defRPr/>
              </a:pPr>
              <a:t>3</a:t>
            </a:fld>
            <a:endParaRPr lang="es-GT"/>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683568" y="1196752"/>
            <a:ext cx="8064896" cy="5112568"/>
          </a:xfrm>
        </p:spPr>
        <p:txBody>
          <a:bodyPr/>
          <a:lstStyle/>
          <a:p>
            <a:pPr algn="just"/>
            <a:r>
              <a:rPr lang="es-ES" b="1" u="sng" dirty="0" smtClean="0"/>
              <a:t>Legislación Comparada:</a:t>
            </a:r>
          </a:p>
          <a:p>
            <a:pPr algn="just">
              <a:buFont typeface="Arial" pitchFamily="34" charset="0"/>
              <a:buChar char="•"/>
            </a:pPr>
            <a:r>
              <a:rPr lang="es-ES" dirty="0" smtClean="0"/>
              <a:t>Legislación Argentina.</a:t>
            </a:r>
          </a:p>
          <a:p>
            <a:pPr algn="just">
              <a:buFont typeface="Arial" pitchFamily="34" charset="0"/>
              <a:buChar char="•"/>
            </a:pPr>
            <a:r>
              <a:rPr lang="es-ES" dirty="0" smtClean="0"/>
              <a:t>Legislación Mexicana.</a:t>
            </a:r>
          </a:p>
          <a:p>
            <a:pPr algn="just">
              <a:buFont typeface="Arial" pitchFamily="34" charset="0"/>
              <a:buChar char="•"/>
            </a:pPr>
            <a:r>
              <a:rPr lang="es-ES" dirty="0" smtClean="0"/>
              <a:t>Legislación de Costa Rica.</a:t>
            </a:r>
          </a:p>
          <a:p>
            <a:pPr algn="just">
              <a:buFont typeface="Arial" pitchFamily="34" charset="0"/>
              <a:buChar char="•"/>
            </a:pPr>
            <a:r>
              <a:rPr lang="es-ES" dirty="0" smtClean="0"/>
              <a:t>Legislación Colombiana.</a:t>
            </a:r>
          </a:p>
          <a:p>
            <a:pPr algn="just">
              <a:buFont typeface="Arial" pitchFamily="34" charset="0"/>
              <a:buChar char="•"/>
            </a:pPr>
            <a:r>
              <a:rPr lang="es-ES" dirty="0" smtClean="0"/>
              <a:t>Legislación de España.</a:t>
            </a:r>
            <a:endParaRPr lang="es-GT" dirty="0" smtClean="0"/>
          </a:p>
          <a:p>
            <a:endParaRPr lang="es-GT" dirty="0"/>
          </a:p>
        </p:txBody>
      </p:sp>
      <p:sp>
        <p:nvSpPr>
          <p:cNvPr id="3" name="2 Marcador de número de diapositiva"/>
          <p:cNvSpPr>
            <a:spLocks noGrp="1"/>
          </p:cNvSpPr>
          <p:nvPr>
            <p:ph type="sldNum" sz="quarter" idx="12"/>
          </p:nvPr>
        </p:nvSpPr>
        <p:spPr/>
        <p:txBody>
          <a:bodyPr/>
          <a:lstStyle/>
          <a:p>
            <a:pPr>
              <a:defRPr/>
            </a:pPr>
            <a:fld id="{9CACDEE3-2708-46DF-83F9-215C23FEF2AC}" type="slidenum">
              <a:rPr lang="es-GT" smtClean="0"/>
              <a:pPr>
                <a:defRPr/>
              </a:pPr>
              <a:t>4</a:t>
            </a:fld>
            <a:endParaRPr lang="es-GT"/>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2000"/>
                                        <p:tgtEl>
                                          <p:spTgt spid="2">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2000"/>
                                        <p:tgtEl>
                                          <p:spTgt spid="2">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2000"/>
                                        <p:tgtEl>
                                          <p:spTgt spid="2">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7812"/>
            <a:ext cx="8229600" cy="6031507"/>
          </a:xfrm>
        </p:spPr>
        <p:txBody>
          <a:bodyPr/>
          <a:lstStyle/>
          <a:p>
            <a:pPr algn="l"/>
            <a:r>
              <a:rPr lang="es-ES" sz="3200" b="1" u="sng" dirty="0" smtClean="0"/>
              <a:t/>
            </a:r>
            <a:br>
              <a:rPr lang="es-ES" sz="3200" b="1" u="sng" dirty="0" smtClean="0"/>
            </a:br>
            <a:r>
              <a:rPr lang="es-ES" sz="3200" b="1" u="sng" dirty="0" smtClean="0"/>
              <a:t/>
            </a:r>
            <a:br>
              <a:rPr lang="es-ES" sz="3200" b="1" u="sng" dirty="0" smtClean="0"/>
            </a:br>
            <a:r>
              <a:rPr lang="es-ES" sz="3200" b="1" u="sng" dirty="0" smtClean="0"/>
              <a:t>Conclusión del Estudio de la Legislación Comparada.</a:t>
            </a:r>
            <a:br>
              <a:rPr lang="es-ES" sz="3200" b="1" u="sng" dirty="0" smtClean="0"/>
            </a:br>
            <a:r>
              <a:rPr lang="es-ES" sz="3200" b="1" u="sng" dirty="0" smtClean="0"/>
              <a:t/>
            </a:r>
            <a:br>
              <a:rPr lang="es-ES" sz="3200" b="1" u="sng" dirty="0" smtClean="0"/>
            </a:br>
            <a:r>
              <a:rPr lang="es-ES" sz="3200" b="1" dirty="0" smtClean="0"/>
              <a:t>A. </a:t>
            </a:r>
            <a:r>
              <a:rPr lang="es-ES" sz="3200" dirty="0" smtClean="0"/>
              <a:t>El Retiro Obligatorio esta generalmente asociado a la Jubilación.</a:t>
            </a:r>
            <a:br>
              <a:rPr lang="es-ES" sz="3200" dirty="0" smtClean="0"/>
            </a:br>
            <a:r>
              <a:rPr lang="es-ES" sz="3200" dirty="0" smtClean="0"/>
              <a:t/>
            </a:r>
            <a:br>
              <a:rPr lang="es-ES" sz="3200" dirty="0" smtClean="0"/>
            </a:br>
            <a:r>
              <a:rPr lang="es-ES" sz="3200" b="1" dirty="0" smtClean="0"/>
              <a:t>B. </a:t>
            </a:r>
            <a:r>
              <a:rPr lang="es-ES" sz="3200" dirty="0" smtClean="0"/>
              <a:t>La mayor parte de legislaciones establecen la edad de retiro a los 65 años.</a:t>
            </a:r>
            <a:br>
              <a:rPr lang="es-ES" sz="3200" dirty="0" smtClean="0"/>
            </a:br>
            <a:r>
              <a:rPr lang="es-ES" sz="3200" b="1" dirty="0" smtClean="0"/>
              <a:t/>
            </a:r>
            <a:br>
              <a:rPr lang="es-ES" sz="3200" b="1" dirty="0" smtClean="0"/>
            </a:br>
            <a:r>
              <a:rPr lang="es-ES" sz="3200" b="1" dirty="0" smtClean="0"/>
              <a:t>C. </a:t>
            </a:r>
            <a:r>
              <a:rPr lang="es-ES" sz="3200" dirty="0" smtClean="0"/>
              <a:t>El Retiro Obligatorio sin beneficio alguno podría ser considerada ilegal o inconstitucional.</a:t>
            </a:r>
            <a:r>
              <a:rPr lang="es-ES" sz="3200" b="1" u="sng" dirty="0" smtClean="0"/>
              <a:t/>
            </a:r>
            <a:br>
              <a:rPr lang="es-ES" sz="3200" b="1" u="sng" dirty="0" smtClean="0"/>
            </a:br>
            <a:endParaRPr lang="es-GT" sz="3200" b="1" u="sng" dirty="0"/>
          </a:p>
        </p:txBody>
      </p:sp>
      <p:sp>
        <p:nvSpPr>
          <p:cNvPr id="3" name="2 Marcador de número de diapositiva"/>
          <p:cNvSpPr>
            <a:spLocks noGrp="1"/>
          </p:cNvSpPr>
          <p:nvPr>
            <p:ph type="sldNum" sz="quarter" idx="12"/>
          </p:nvPr>
        </p:nvSpPr>
        <p:spPr/>
        <p:txBody>
          <a:bodyPr/>
          <a:lstStyle/>
          <a:p>
            <a:pPr>
              <a:defRPr/>
            </a:pPr>
            <a:fld id="{28A49D51-EF62-41A5-BF98-85A680751EB9}" type="slidenum">
              <a:rPr lang="es-GT" smtClean="0"/>
              <a:pPr>
                <a:defRPr/>
              </a:pPr>
              <a:t>5</a:t>
            </a:fld>
            <a:endParaRPr lang="es-GT"/>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467544" y="2564904"/>
            <a:ext cx="8208912" cy="3816424"/>
          </a:xfrm>
        </p:spPr>
        <p:txBody>
          <a:bodyPr/>
          <a:lstStyle/>
          <a:p>
            <a:pPr algn="l">
              <a:buFont typeface="Wingdings" pitchFamily="2" charset="2"/>
              <a:buChar char="v"/>
            </a:pPr>
            <a:r>
              <a:rPr lang="es-ES" b="1" dirty="0" smtClean="0"/>
              <a:t>Trabajadores pertenecientes al Plan de Prestaciones.</a:t>
            </a:r>
          </a:p>
          <a:p>
            <a:pPr algn="l"/>
            <a:endParaRPr lang="es-ES" b="1" dirty="0" smtClean="0"/>
          </a:p>
          <a:p>
            <a:pPr algn="l">
              <a:buFont typeface="Wingdings" pitchFamily="2" charset="2"/>
              <a:buChar char="v"/>
            </a:pPr>
            <a:r>
              <a:rPr lang="es-ES" b="1" dirty="0" smtClean="0"/>
              <a:t>Trabajadores que no pertenecen al Plan de Prestaciones</a:t>
            </a:r>
            <a:r>
              <a:rPr lang="es-ES" b="1" dirty="0"/>
              <a:t>.</a:t>
            </a:r>
            <a:endParaRPr lang="es-GT" b="1" dirty="0"/>
          </a:p>
        </p:txBody>
      </p:sp>
      <p:sp>
        <p:nvSpPr>
          <p:cNvPr id="3" name="2 Título"/>
          <p:cNvSpPr>
            <a:spLocks noGrp="1"/>
          </p:cNvSpPr>
          <p:nvPr>
            <p:ph type="ctrTitle"/>
          </p:nvPr>
        </p:nvSpPr>
        <p:spPr>
          <a:xfrm>
            <a:off x="179512" y="404664"/>
            <a:ext cx="8748464" cy="1872208"/>
          </a:xfrm>
        </p:spPr>
        <p:txBody>
          <a:bodyPr/>
          <a:lstStyle/>
          <a:p>
            <a:pPr algn="l"/>
            <a:r>
              <a:rPr lang="es-ES" sz="3200" b="1" dirty="0" smtClean="0"/>
              <a:t>Análisis de los Reglamentos del Plan de Prestaciones y de Relaciones Laborales de la Universidad de San Carlos de Guatemala.</a:t>
            </a:r>
            <a:endParaRPr lang="es-GT" sz="3200" b="1"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6</a:t>
            </a:fld>
            <a:endParaRPr lang="es-GT"/>
          </a:p>
        </p:txBody>
      </p:sp>
    </p:spTree>
  </p:cSld>
  <p:clrMapOvr>
    <a:masterClrMapping/>
  </p:clrMapOvr>
  <p:transition>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395536" y="0"/>
            <a:ext cx="8352928" cy="6480720"/>
          </a:xfrm>
        </p:spPr>
        <p:txBody>
          <a:bodyPr/>
          <a:lstStyle/>
          <a:p>
            <a:pPr algn="l"/>
            <a:endParaRPr lang="es-ES" dirty="0" smtClean="0"/>
          </a:p>
          <a:p>
            <a:pPr algn="l">
              <a:lnSpc>
                <a:spcPct val="150000"/>
              </a:lnSpc>
              <a:buFont typeface="Wingdings" pitchFamily="2" charset="2"/>
              <a:buChar char="v"/>
            </a:pPr>
            <a:r>
              <a:rPr lang="es-ES" sz="2400" b="1" dirty="0" smtClean="0"/>
              <a:t>El Retiro Obligatorio como esta regulado actualmente en el Artículo 12 del Reglamento del Plan de Prestaciones, no es aplicable a los trabajadores que no pertenecen al Plan de Prestaciones. </a:t>
            </a:r>
          </a:p>
          <a:p>
            <a:pPr algn="l">
              <a:lnSpc>
                <a:spcPct val="150000"/>
              </a:lnSpc>
              <a:buFont typeface="Wingdings" pitchFamily="2" charset="2"/>
              <a:buChar char="v"/>
            </a:pPr>
            <a:r>
              <a:rPr lang="es-ES" sz="2400" b="1" dirty="0" smtClean="0"/>
              <a:t>No existe Instrumento Jurídico que exija al trabajador que alcanza los 65 años a que se retire, puesto que la norma esta asociada a la Jubilación.</a:t>
            </a:r>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7</a:t>
            </a:fld>
            <a:endParaRPr lang="es-GT"/>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2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ubtítulo"/>
          <p:cNvSpPr>
            <a:spLocks noGrp="1"/>
          </p:cNvSpPr>
          <p:nvPr>
            <p:ph type="subTitle" idx="1"/>
          </p:nvPr>
        </p:nvSpPr>
        <p:spPr>
          <a:xfrm>
            <a:off x="251520" y="620688"/>
            <a:ext cx="8568952" cy="6237312"/>
          </a:xfrm>
        </p:spPr>
        <p:txBody>
          <a:bodyPr/>
          <a:lstStyle/>
          <a:p>
            <a:pPr algn="l">
              <a:lnSpc>
                <a:spcPct val="150000"/>
              </a:lnSpc>
              <a:buFont typeface="Wingdings" pitchFamily="2" charset="2"/>
              <a:buChar char="v"/>
            </a:pPr>
            <a:r>
              <a:rPr lang="es-ES" sz="2400" b="1" dirty="0"/>
              <a:t>Se sugiere la existencia de dos normas de </a:t>
            </a:r>
            <a:r>
              <a:rPr lang="es-ES" sz="2400" b="1" u="sng" dirty="0"/>
              <a:t>Retiro Obligatorio,</a:t>
            </a:r>
            <a:r>
              <a:rPr lang="es-ES" sz="2400" b="1" dirty="0"/>
              <a:t> dependiendo de la condición del trabajador como miembro o no del Plan de Prestaciones.</a:t>
            </a:r>
          </a:p>
          <a:p>
            <a:pPr algn="l">
              <a:lnSpc>
                <a:spcPct val="150000"/>
              </a:lnSpc>
              <a:buFont typeface="Wingdings" pitchFamily="2" charset="2"/>
              <a:buChar char="v"/>
            </a:pPr>
            <a:r>
              <a:rPr lang="es-ES" sz="2400" b="1" dirty="0"/>
              <a:t>Se sugiere que el Retiro Obligatorio quede regulado en el Reglamento del Plan de Prestaciones y en el Reglamento de Relaciones Laborales entre la Universidad de San Carlos y su Personal, con el objeto de que produzca sus efectos sobre todos los trabajadores de la Universidad. </a:t>
            </a:r>
            <a:endParaRPr lang="es-GT" sz="2400" b="1" dirty="0"/>
          </a:p>
          <a:p>
            <a:pPr algn="just"/>
            <a:endParaRPr lang="es-GT" sz="2400"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8</a:t>
            </a:fld>
            <a:endParaRPr lang="es-GT"/>
          </a:p>
        </p:txBody>
      </p:sp>
    </p:spTree>
    <p:extLst>
      <p:ext uri="{BB962C8B-B14F-4D97-AF65-F5344CB8AC3E}">
        <p14:creationId xmlns:p14="http://schemas.microsoft.com/office/powerpoint/2010/main" xmlns="" val="3150933390"/>
      </p:ext>
    </p:extLst>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redondeado"/>
          <p:cNvSpPr/>
          <p:nvPr/>
        </p:nvSpPr>
        <p:spPr>
          <a:xfrm>
            <a:off x="251520" y="476672"/>
            <a:ext cx="2520280" cy="576064"/>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2" name="1 Subtítulo"/>
          <p:cNvSpPr>
            <a:spLocks noGrp="1"/>
          </p:cNvSpPr>
          <p:nvPr>
            <p:ph type="subTitle" idx="1"/>
          </p:nvPr>
        </p:nvSpPr>
        <p:spPr>
          <a:xfrm>
            <a:off x="255332" y="332656"/>
            <a:ext cx="8640960" cy="6309320"/>
          </a:xfrm>
        </p:spPr>
        <p:txBody>
          <a:bodyPr/>
          <a:lstStyle/>
          <a:p>
            <a:pPr algn="l">
              <a:lnSpc>
                <a:spcPct val="150000"/>
              </a:lnSpc>
            </a:pPr>
            <a:r>
              <a:rPr lang="es-MX" sz="2400" b="1" dirty="0" smtClean="0"/>
              <a:t>CONTENIDO ACTUAL.</a:t>
            </a:r>
          </a:p>
          <a:p>
            <a:pPr algn="l">
              <a:lnSpc>
                <a:spcPct val="150000"/>
              </a:lnSpc>
            </a:pPr>
            <a:r>
              <a:rPr lang="es-MX" sz="2400" b="1" dirty="0" smtClean="0"/>
              <a:t>Artículo Vigente. </a:t>
            </a:r>
            <a:endParaRPr lang="es-GT" sz="2400" b="1" dirty="0" smtClean="0"/>
          </a:p>
          <a:p>
            <a:pPr algn="l">
              <a:lnSpc>
                <a:spcPct val="150000"/>
              </a:lnSpc>
            </a:pPr>
            <a:r>
              <a:rPr lang="es-MX" sz="2400" b="1" dirty="0" smtClean="0"/>
              <a:t>Artículo 12 del Reglamento del Plan de Prestaciones entre la Universidad de San Carlos de Guatemala y su Personal.</a:t>
            </a:r>
            <a:r>
              <a:rPr lang="es-MX" sz="2400" dirty="0" smtClean="0"/>
              <a:t> </a:t>
            </a:r>
            <a:endParaRPr lang="es-GT" sz="2400" dirty="0" smtClean="0"/>
          </a:p>
          <a:p>
            <a:pPr algn="l">
              <a:lnSpc>
                <a:spcPct val="150000"/>
              </a:lnSpc>
            </a:pPr>
            <a:r>
              <a:rPr lang="es-MX" sz="2400" dirty="0" smtClean="0"/>
              <a:t>Los trabajadores que hayan cumplido sesenta y cinco años de edad y tengan como mínimo veinte años de servicio o de contribución al plan; serán retirados obligatoriamente y tendrán derecho a gozar el máximo de jubilación ( 100%  de sueldo) puede exceptuarse de esta norma los casos muy especiales;</a:t>
            </a:r>
            <a:endParaRPr lang="es-GT" sz="2400" dirty="0" smtClean="0"/>
          </a:p>
          <a:p>
            <a:endParaRPr lang="es-GT" dirty="0"/>
          </a:p>
        </p:txBody>
      </p:sp>
      <p:sp>
        <p:nvSpPr>
          <p:cNvPr id="4" name="3 Marcador de número de diapositiva"/>
          <p:cNvSpPr>
            <a:spLocks noGrp="1"/>
          </p:cNvSpPr>
          <p:nvPr>
            <p:ph type="sldNum" sz="quarter" idx="12"/>
          </p:nvPr>
        </p:nvSpPr>
        <p:spPr/>
        <p:txBody>
          <a:bodyPr/>
          <a:lstStyle/>
          <a:p>
            <a:pPr>
              <a:defRPr/>
            </a:pPr>
            <a:fld id="{9CACDEE3-2708-46DF-83F9-215C23FEF2AC}" type="slidenum">
              <a:rPr lang="es-GT" smtClean="0"/>
              <a:pPr>
                <a:defRPr/>
              </a:pPr>
              <a:t>9</a:t>
            </a:fld>
            <a:endParaRPr lang="es-GT"/>
          </a:p>
        </p:txBody>
      </p:sp>
    </p:spTree>
  </p:cSld>
  <p:clrMapOvr>
    <a:masterClrMapping/>
  </p:clrMapOvr>
  <p:transition>
    <p:random/>
  </p:transition>
  <p:timing>
    <p:tnLst>
      <p:par>
        <p:cTn id="1" dur="indefinite" restart="never" nodeType="tmRoot"/>
      </p:par>
    </p:tnLst>
  </p:timing>
</p:sld>
</file>

<file path=ppt/theme/theme1.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560</TotalTime>
  <Words>1536</Words>
  <Application>Microsoft Office PowerPoint</Application>
  <PresentationFormat>Presentación en pantalla (4:3)</PresentationFormat>
  <Paragraphs>130</Paragraphs>
  <Slides>27</Slides>
  <Notes>0</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Balance</vt:lpstr>
      <vt:lpstr>Diapositiva 1</vt:lpstr>
      <vt:lpstr>Legislación Analizada para la Elaboración del Estudio Jurídico y la Propuesta relacionada al Retiro Obligatorio de la USAC.</vt:lpstr>
      <vt:lpstr>Diapositiva 3</vt:lpstr>
      <vt:lpstr>Diapositiva 4</vt:lpstr>
      <vt:lpstr>  Conclusión del Estudio de la Legislación Comparada.  A. El Retiro Obligatorio esta generalmente asociado a la Jubilación.  B. La mayor parte de legislaciones establecen la edad de retiro a los 65 años.  C. El Retiro Obligatorio sin beneficio alguno podría ser considerada ilegal o inconstitucional. </vt:lpstr>
      <vt:lpstr>Análisis de los Reglamentos del Plan de Prestaciones y de Relaciones Laborales de la Universidad de San Carlos de Guatemala.</vt:lpstr>
      <vt:lpstr>Diapositiva 7</vt:lpstr>
      <vt:lpstr>Diapositiva 8</vt:lpstr>
      <vt:lpstr>Diapositiva 9</vt:lpstr>
      <vt:lpstr>Diapositiva 10</vt:lpstr>
      <vt:lpstr>Diapositiva 11</vt:lpstr>
      <vt:lpstr>Diapositiva 12</vt:lpstr>
      <vt:lpstr>Diapositiva 13</vt:lpstr>
      <vt:lpstr>Diapositiva 14</vt:lpstr>
      <vt:lpstr>Diapositiva 15</vt:lpstr>
      <vt:lpstr>Propuesta Final para someter a consideración del Consejo Superior Universitario.</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GRACIAS POR SU ATENCIÒN</vt:lpstr>
    </vt:vector>
  </TitlesOfParts>
  <Company>Espinoza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Amigo</dc:creator>
  <cp:lastModifiedBy>usuario</cp:lastModifiedBy>
  <cp:revision>75</cp:revision>
  <dcterms:created xsi:type="dcterms:W3CDTF">2006-10-12T03:04:39Z</dcterms:created>
  <dcterms:modified xsi:type="dcterms:W3CDTF">2011-08-10T15:03:36Z</dcterms:modified>
</cp:coreProperties>
</file>