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304" r:id="rId3"/>
    <p:sldId id="305" r:id="rId4"/>
    <p:sldId id="306" r:id="rId5"/>
    <p:sldId id="307" r:id="rId6"/>
    <p:sldId id="308" r:id="rId7"/>
    <p:sldId id="278" r:id="rId8"/>
    <p:sldId id="309" r:id="rId9"/>
    <p:sldId id="310" r:id="rId10"/>
    <p:sldId id="257" r:id="rId11"/>
    <p:sldId id="260" r:id="rId12"/>
    <p:sldId id="261" r:id="rId13"/>
    <p:sldId id="281" r:id="rId14"/>
    <p:sldId id="262" r:id="rId15"/>
    <p:sldId id="263" r:id="rId16"/>
    <p:sldId id="264" r:id="rId17"/>
    <p:sldId id="265" r:id="rId18"/>
    <p:sldId id="266" r:id="rId19"/>
    <p:sldId id="267" r:id="rId20"/>
    <p:sldId id="268" r:id="rId21"/>
    <p:sldId id="269" r:id="rId22"/>
    <p:sldId id="270" r:id="rId23"/>
    <p:sldId id="283" r:id="rId24"/>
    <p:sldId id="286" r:id="rId25"/>
    <p:sldId id="285" r:id="rId26"/>
    <p:sldId id="288" r:id="rId27"/>
    <p:sldId id="299" r:id="rId28"/>
    <p:sldId id="295" r:id="rId29"/>
    <p:sldId id="297" r:id="rId30"/>
    <p:sldId id="298" r:id="rId31"/>
    <p:sldId id="303" r:id="rId32"/>
    <p:sldId id="300" r:id="rId33"/>
    <p:sldId id="301" r:id="rId34"/>
    <p:sldId id="302" r:id="rId35"/>
    <p:sldId id="275" r:id="rId36"/>
    <p:sldId id="272" r:id="rId37"/>
    <p:sldId id="274" r:id="rId38"/>
    <p:sldId id="294" r:id="rId39"/>
    <p:sldId id="279" r:id="rId40"/>
    <p:sldId id="277" r:id="rId41"/>
  </p:sldIdLst>
  <p:sldSz cx="9144000" cy="6858000" type="screen4x3"/>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8E4C"/>
    <a:srgbClr val="E528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amon\Documents\USAC\comparaci&#243;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G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baseline="0"/>
              <a:t>PORCENTAJE DE TRABAJADORES POR RETIRARSE ABAJO DEL RANGO DE SUELDO</a:t>
            </a:r>
          </a:p>
        </c:rich>
      </c:tx>
      <c:layout>
        <c:manualLayout>
          <c:xMode val="edge"/>
          <c:yMode val="edge"/>
          <c:x val="8.1024362255446805E-2"/>
          <c:y val="3.074064223522497E-2"/>
        </c:manualLayout>
      </c:layout>
      <c:overlay val="0"/>
    </c:title>
    <c:autoTitleDeleted val="0"/>
    <c:plotArea>
      <c:layout/>
      <c:barChart>
        <c:barDir val="col"/>
        <c:grouping val="clustered"/>
        <c:varyColors val="0"/>
        <c:ser>
          <c:idx val="0"/>
          <c:order val="0"/>
          <c:invertIfNegative val="0"/>
          <c:cat>
            <c:strRef>
              <c:f>Hoja5!$E$4:$E$9</c:f>
              <c:strCache>
                <c:ptCount val="6"/>
                <c:pt idx="0">
                  <c:v>Q10,000.00</c:v>
                </c:pt>
                <c:pt idx="1">
                  <c:v>Q12,000.00</c:v>
                </c:pt>
                <c:pt idx="2">
                  <c:v>Q14,000.00</c:v>
                </c:pt>
                <c:pt idx="3">
                  <c:v>Q16,000.00</c:v>
                </c:pt>
                <c:pt idx="4">
                  <c:v>Q18,000.00</c:v>
                </c:pt>
                <c:pt idx="5">
                  <c:v>Monto mayor</c:v>
                </c:pt>
              </c:strCache>
            </c:strRef>
          </c:cat>
          <c:val>
            <c:numRef>
              <c:f>Hoja5!$H$4:$H$9</c:f>
              <c:numCache>
                <c:formatCode>0%</c:formatCode>
                <c:ptCount val="6"/>
                <c:pt idx="0">
                  <c:v>0.45521472392638035</c:v>
                </c:pt>
                <c:pt idx="1">
                  <c:v>0.52269938650306791</c:v>
                </c:pt>
                <c:pt idx="2">
                  <c:v>0.56564417177914139</c:v>
                </c:pt>
                <c:pt idx="3">
                  <c:v>0.60858895705521476</c:v>
                </c:pt>
                <c:pt idx="4">
                  <c:v>0.69325153374233162</c:v>
                </c:pt>
                <c:pt idx="5">
                  <c:v>1</c:v>
                </c:pt>
              </c:numCache>
            </c:numRef>
          </c:val>
        </c:ser>
        <c:dLbls>
          <c:showLegendKey val="0"/>
          <c:showVal val="0"/>
          <c:showCatName val="0"/>
          <c:showSerName val="0"/>
          <c:showPercent val="0"/>
          <c:showBubbleSize val="0"/>
        </c:dLbls>
        <c:gapWidth val="150"/>
        <c:axId val="78153984"/>
        <c:axId val="80097664"/>
      </c:barChart>
      <c:catAx>
        <c:axId val="78153984"/>
        <c:scaling>
          <c:orientation val="minMax"/>
        </c:scaling>
        <c:delete val="0"/>
        <c:axPos val="b"/>
        <c:title>
          <c:tx>
            <c:rich>
              <a:bodyPr/>
              <a:lstStyle/>
              <a:p>
                <a:pPr>
                  <a:defRPr/>
                </a:pPr>
                <a:r>
                  <a:rPr lang="en-US"/>
                  <a:t>Rango de sueldos</a:t>
                </a:r>
              </a:p>
            </c:rich>
          </c:tx>
          <c:layout/>
          <c:overlay val="0"/>
        </c:title>
        <c:majorTickMark val="none"/>
        <c:minorTickMark val="none"/>
        <c:tickLblPos val="nextTo"/>
        <c:txPr>
          <a:bodyPr rot="1140000" vert="horz"/>
          <a:lstStyle/>
          <a:p>
            <a:pPr>
              <a:defRPr/>
            </a:pPr>
            <a:endParaRPr lang="es-GT"/>
          </a:p>
        </c:txPr>
        <c:crossAx val="80097664"/>
        <c:crosses val="autoZero"/>
        <c:auto val="1"/>
        <c:lblAlgn val="ctr"/>
        <c:lblOffset val="100"/>
        <c:noMultiLvlLbl val="0"/>
      </c:catAx>
      <c:valAx>
        <c:axId val="80097664"/>
        <c:scaling>
          <c:orientation val="minMax"/>
        </c:scaling>
        <c:delete val="0"/>
        <c:axPos val="l"/>
        <c:majorGridlines/>
        <c:title>
          <c:tx>
            <c:rich>
              <a:bodyPr/>
              <a:lstStyle/>
              <a:p>
                <a:pPr>
                  <a:defRPr/>
                </a:pPr>
                <a:r>
                  <a:rPr lang="en-US"/>
                  <a:t>Porcentaje</a:t>
                </a:r>
              </a:p>
            </c:rich>
          </c:tx>
          <c:layout/>
          <c:overlay val="0"/>
        </c:title>
        <c:numFmt formatCode="0%" sourceLinked="1"/>
        <c:majorTickMark val="out"/>
        <c:minorTickMark val="none"/>
        <c:tickLblPos val="nextTo"/>
        <c:crossAx val="78153984"/>
        <c:crosses val="autoZero"/>
        <c:crossBetween val="between"/>
      </c:valAx>
    </c:plotArea>
    <c:plotVisOnly val="1"/>
    <c:dispBlanksAs val="gap"/>
    <c:showDLblsOverMax val="0"/>
  </c:chart>
  <c:spPr>
    <a:solidFill>
      <a:schemeClr val="accent3">
        <a:lumMod val="75000"/>
      </a:schemeClr>
    </a:solidFill>
  </c:sp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02AE60F4-DCF1-43DA-9C41-C1D37A894BA1}" type="datetimeFigureOut">
              <a:rPr lang="es-GT" smtClean="0"/>
              <a:pPr/>
              <a:t>10/08/2011</a:t>
            </a:fld>
            <a:endParaRPr lang="es-GT"/>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GT"/>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E664EF5D-48CD-4075-B010-7753C4D2900C}" type="slidenum">
              <a:rPr lang="es-GT" smtClean="0"/>
              <a:pPr/>
              <a:t>‹Nº›</a:t>
            </a:fld>
            <a:endParaRPr lang="es-G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2AE60F4-DCF1-43DA-9C41-C1D37A894BA1}" type="datetimeFigureOut">
              <a:rPr lang="es-GT" smtClean="0"/>
              <a:pPr/>
              <a:t>10/08/2011</a:t>
            </a:fld>
            <a:endParaRPr lang="es-GT"/>
          </a:p>
        </p:txBody>
      </p:sp>
      <p:sp>
        <p:nvSpPr>
          <p:cNvPr id="5" name="4 Marcador de pie de página"/>
          <p:cNvSpPr>
            <a:spLocks noGrp="1"/>
          </p:cNvSpPr>
          <p:nvPr>
            <p:ph type="ftr" sz="quarter" idx="11"/>
          </p:nvPr>
        </p:nvSpPr>
        <p:spPr/>
        <p:txBody>
          <a:bodyPr/>
          <a:lstStyle>
            <a:extLst/>
          </a:lstStyle>
          <a:p>
            <a:endParaRPr lang="es-GT"/>
          </a:p>
        </p:txBody>
      </p:sp>
      <p:sp>
        <p:nvSpPr>
          <p:cNvPr id="6" name="5 Marcador de número de diapositiva"/>
          <p:cNvSpPr>
            <a:spLocks noGrp="1"/>
          </p:cNvSpPr>
          <p:nvPr>
            <p:ph type="sldNum" sz="quarter" idx="12"/>
          </p:nvPr>
        </p:nvSpPr>
        <p:spPr/>
        <p:txBody>
          <a:bodyPr/>
          <a:lstStyle>
            <a:extLst/>
          </a:lstStyle>
          <a:p>
            <a:fld id="{E664EF5D-48CD-4075-B010-7753C4D2900C}" type="slidenum">
              <a:rPr lang="es-GT" smtClean="0"/>
              <a:pPr/>
              <a:t>‹Nº›</a:t>
            </a:fld>
            <a:endParaRPr lang="es-G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2AE60F4-DCF1-43DA-9C41-C1D37A894BA1}" type="datetimeFigureOut">
              <a:rPr lang="es-GT" smtClean="0"/>
              <a:pPr/>
              <a:t>10/08/2011</a:t>
            </a:fld>
            <a:endParaRPr lang="es-GT"/>
          </a:p>
        </p:txBody>
      </p:sp>
      <p:sp>
        <p:nvSpPr>
          <p:cNvPr id="5" name="4 Marcador de pie de página"/>
          <p:cNvSpPr>
            <a:spLocks noGrp="1"/>
          </p:cNvSpPr>
          <p:nvPr>
            <p:ph type="ftr" sz="quarter" idx="11"/>
          </p:nvPr>
        </p:nvSpPr>
        <p:spPr/>
        <p:txBody>
          <a:bodyPr/>
          <a:lstStyle>
            <a:extLst/>
          </a:lstStyle>
          <a:p>
            <a:endParaRPr lang="es-GT"/>
          </a:p>
        </p:txBody>
      </p:sp>
      <p:sp>
        <p:nvSpPr>
          <p:cNvPr id="6" name="5 Marcador de número de diapositiva"/>
          <p:cNvSpPr>
            <a:spLocks noGrp="1"/>
          </p:cNvSpPr>
          <p:nvPr>
            <p:ph type="sldNum" sz="quarter" idx="12"/>
          </p:nvPr>
        </p:nvSpPr>
        <p:spPr/>
        <p:txBody>
          <a:bodyPr/>
          <a:lstStyle>
            <a:extLst/>
          </a:lstStyle>
          <a:p>
            <a:fld id="{E664EF5D-48CD-4075-B010-7753C4D2900C}" type="slidenum">
              <a:rPr lang="es-GT" smtClean="0"/>
              <a:pPr/>
              <a:t>‹Nº›</a:t>
            </a:fld>
            <a:endParaRPr lang="es-G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2AE60F4-DCF1-43DA-9C41-C1D37A894BA1}" type="datetimeFigureOut">
              <a:rPr lang="es-GT" smtClean="0"/>
              <a:pPr/>
              <a:t>10/08/2011</a:t>
            </a:fld>
            <a:endParaRPr lang="es-GT"/>
          </a:p>
        </p:txBody>
      </p:sp>
      <p:sp>
        <p:nvSpPr>
          <p:cNvPr id="5" name="4 Marcador de pie de página"/>
          <p:cNvSpPr>
            <a:spLocks noGrp="1"/>
          </p:cNvSpPr>
          <p:nvPr>
            <p:ph type="ftr" sz="quarter" idx="11"/>
          </p:nvPr>
        </p:nvSpPr>
        <p:spPr/>
        <p:txBody>
          <a:bodyPr/>
          <a:lstStyle>
            <a:extLst/>
          </a:lstStyle>
          <a:p>
            <a:endParaRPr lang="es-GT"/>
          </a:p>
        </p:txBody>
      </p:sp>
      <p:sp>
        <p:nvSpPr>
          <p:cNvPr id="6" name="5 Marcador de número de diapositiva"/>
          <p:cNvSpPr>
            <a:spLocks noGrp="1"/>
          </p:cNvSpPr>
          <p:nvPr>
            <p:ph type="sldNum" sz="quarter" idx="12"/>
          </p:nvPr>
        </p:nvSpPr>
        <p:spPr/>
        <p:txBody>
          <a:bodyPr/>
          <a:lstStyle>
            <a:extLst/>
          </a:lstStyle>
          <a:p>
            <a:fld id="{E664EF5D-48CD-4075-B010-7753C4D2900C}" type="slidenum">
              <a:rPr lang="es-GT" smtClean="0"/>
              <a:pPr/>
              <a:t>‹Nº›</a:t>
            </a:fld>
            <a:endParaRPr lang="es-GT"/>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02AE60F4-DCF1-43DA-9C41-C1D37A894BA1}" type="datetimeFigureOut">
              <a:rPr lang="es-GT" smtClean="0"/>
              <a:pPr/>
              <a:t>10/08/2011</a:t>
            </a:fld>
            <a:endParaRPr lang="es-GT"/>
          </a:p>
        </p:txBody>
      </p:sp>
      <p:sp>
        <p:nvSpPr>
          <p:cNvPr id="5" name="4 Marcador de pie de página"/>
          <p:cNvSpPr>
            <a:spLocks noGrp="1"/>
          </p:cNvSpPr>
          <p:nvPr>
            <p:ph type="ftr" sz="quarter" idx="11"/>
          </p:nvPr>
        </p:nvSpPr>
        <p:spPr/>
        <p:txBody>
          <a:bodyPr/>
          <a:lstStyle>
            <a:extLst/>
          </a:lstStyle>
          <a:p>
            <a:endParaRPr lang="es-GT"/>
          </a:p>
        </p:txBody>
      </p:sp>
      <p:sp>
        <p:nvSpPr>
          <p:cNvPr id="6" name="5 Marcador de número de diapositiva"/>
          <p:cNvSpPr>
            <a:spLocks noGrp="1"/>
          </p:cNvSpPr>
          <p:nvPr>
            <p:ph type="sldNum" sz="quarter" idx="12"/>
          </p:nvPr>
        </p:nvSpPr>
        <p:spPr/>
        <p:txBody>
          <a:bodyPr/>
          <a:lstStyle>
            <a:extLst/>
          </a:lstStyle>
          <a:p>
            <a:fld id="{E664EF5D-48CD-4075-B010-7753C4D2900C}" type="slidenum">
              <a:rPr lang="es-GT" smtClean="0"/>
              <a:pPr/>
              <a:t>‹Nº›</a:t>
            </a:fld>
            <a:endParaRPr lang="es-GT"/>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2AE60F4-DCF1-43DA-9C41-C1D37A894BA1}" type="datetimeFigureOut">
              <a:rPr lang="es-GT" smtClean="0"/>
              <a:pPr/>
              <a:t>10/08/2011</a:t>
            </a:fld>
            <a:endParaRPr lang="es-GT"/>
          </a:p>
        </p:txBody>
      </p:sp>
      <p:sp>
        <p:nvSpPr>
          <p:cNvPr id="6" name="5 Marcador de pie de página"/>
          <p:cNvSpPr>
            <a:spLocks noGrp="1"/>
          </p:cNvSpPr>
          <p:nvPr>
            <p:ph type="ftr" sz="quarter" idx="11"/>
          </p:nvPr>
        </p:nvSpPr>
        <p:spPr/>
        <p:txBody>
          <a:bodyPr/>
          <a:lstStyle>
            <a:extLst/>
          </a:lstStyle>
          <a:p>
            <a:endParaRPr lang="es-GT"/>
          </a:p>
        </p:txBody>
      </p:sp>
      <p:sp>
        <p:nvSpPr>
          <p:cNvPr id="7" name="6 Marcador de número de diapositiva"/>
          <p:cNvSpPr>
            <a:spLocks noGrp="1"/>
          </p:cNvSpPr>
          <p:nvPr>
            <p:ph type="sldNum" sz="quarter" idx="12"/>
          </p:nvPr>
        </p:nvSpPr>
        <p:spPr/>
        <p:txBody>
          <a:bodyPr/>
          <a:lstStyle>
            <a:extLst/>
          </a:lstStyle>
          <a:p>
            <a:fld id="{E664EF5D-48CD-4075-B010-7753C4D2900C}" type="slidenum">
              <a:rPr lang="es-GT" smtClean="0"/>
              <a:pPr/>
              <a:t>‹Nº›</a:t>
            </a:fld>
            <a:endParaRPr lang="es-GT"/>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2AE60F4-DCF1-43DA-9C41-C1D37A894BA1}" type="datetimeFigureOut">
              <a:rPr lang="es-GT" smtClean="0"/>
              <a:pPr/>
              <a:t>10/08/2011</a:t>
            </a:fld>
            <a:endParaRPr lang="es-GT"/>
          </a:p>
        </p:txBody>
      </p:sp>
      <p:sp>
        <p:nvSpPr>
          <p:cNvPr id="8" name="7 Marcador de pie de página"/>
          <p:cNvSpPr>
            <a:spLocks noGrp="1"/>
          </p:cNvSpPr>
          <p:nvPr>
            <p:ph type="ftr" sz="quarter" idx="11"/>
          </p:nvPr>
        </p:nvSpPr>
        <p:spPr/>
        <p:txBody>
          <a:bodyPr/>
          <a:lstStyle>
            <a:extLst/>
          </a:lstStyle>
          <a:p>
            <a:endParaRPr lang="es-GT"/>
          </a:p>
        </p:txBody>
      </p:sp>
      <p:sp>
        <p:nvSpPr>
          <p:cNvPr id="9" name="8 Marcador de número de diapositiva"/>
          <p:cNvSpPr>
            <a:spLocks noGrp="1"/>
          </p:cNvSpPr>
          <p:nvPr>
            <p:ph type="sldNum" sz="quarter" idx="12"/>
          </p:nvPr>
        </p:nvSpPr>
        <p:spPr/>
        <p:txBody>
          <a:bodyPr/>
          <a:lstStyle>
            <a:extLst/>
          </a:lstStyle>
          <a:p>
            <a:fld id="{E664EF5D-48CD-4075-B010-7753C4D2900C}" type="slidenum">
              <a:rPr lang="es-GT" smtClean="0"/>
              <a:pPr/>
              <a:t>‹Nº›</a:t>
            </a:fld>
            <a:endParaRPr lang="es-G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02AE60F4-DCF1-43DA-9C41-C1D37A894BA1}" type="datetimeFigureOut">
              <a:rPr lang="es-GT" smtClean="0"/>
              <a:pPr/>
              <a:t>10/08/2011</a:t>
            </a:fld>
            <a:endParaRPr lang="es-GT"/>
          </a:p>
        </p:txBody>
      </p:sp>
      <p:sp>
        <p:nvSpPr>
          <p:cNvPr id="4" name="3 Marcador de pie de página"/>
          <p:cNvSpPr>
            <a:spLocks noGrp="1"/>
          </p:cNvSpPr>
          <p:nvPr>
            <p:ph type="ftr" sz="quarter" idx="11"/>
          </p:nvPr>
        </p:nvSpPr>
        <p:spPr/>
        <p:txBody>
          <a:bodyPr/>
          <a:lstStyle>
            <a:extLst/>
          </a:lstStyle>
          <a:p>
            <a:endParaRPr lang="es-GT"/>
          </a:p>
        </p:txBody>
      </p:sp>
      <p:sp>
        <p:nvSpPr>
          <p:cNvPr id="5" name="4 Marcador de número de diapositiva"/>
          <p:cNvSpPr>
            <a:spLocks noGrp="1"/>
          </p:cNvSpPr>
          <p:nvPr>
            <p:ph type="sldNum" sz="quarter" idx="12"/>
          </p:nvPr>
        </p:nvSpPr>
        <p:spPr/>
        <p:txBody>
          <a:bodyPr/>
          <a:lstStyle>
            <a:extLst/>
          </a:lstStyle>
          <a:p>
            <a:fld id="{E664EF5D-48CD-4075-B010-7753C4D2900C}" type="slidenum">
              <a:rPr lang="es-GT" smtClean="0"/>
              <a:pPr/>
              <a:t>‹Nº›</a:t>
            </a:fld>
            <a:endParaRPr lang="es-GT"/>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02AE60F4-DCF1-43DA-9C41-C1D37A894BA1}" type="datetimeFigureOut">
              <a:rPr lang="es-GT" smtClean="0"/>
              <a:pPr/>
              <a:t>10/08/2011</a:t>
            </a:fld>
            <a:endParaRPr lang="es-GT"/>
          </a:p>
        </p:txBody>
      </p:sp>
      <p:sp>
        <p:nvSpPr>
          <p:cNvPr id="3" name="2 Marcador de pie de página"/>
          <p:cNvSpPr>
            <a:spLocks noGrp="1"/>
          </p:cNvSpPr>
          <p:nvPr>
            <p:ph type="ftr" sz="quarter" idx="11"/>
          </p:nvPr>
        </p:nvSpPr>
        <p:spPr/>
        <p:txBody>
          <a:bodyPr/>
          <a:lstStyle>
            <a:extLst/>
          </a:lstStyle>
          <a:p>
            <a:endParaRPr lang="es-GT"/>
          </a:p>
        </p:txBody>
      </p:sp>
      <p:sp>
        <p:nvSpPr>
          <p:cNvPr id="4" name="3 Marcador de número de diapositiva"/>
          <p:cNvSpPr>
            <a:spLocks noGrp="1"/>
          </p:cNvSpPr>
          <p:nvPr>
            <p:ph type="sldNum" sz="quarter" idx="12"/>
          </p:nvPr>
        </p:nvSpPr>
        <p:spPr/>
        <p:txBody>
          <a:bodyPr/>
          <a:lstStyle>
            <a:extLst/>
          </a:lstStyle>
          <a:p>
            <a:fld id="{E664EF5D-48CD-4075-B010-7753C4D2900C}" type="slidenum">
              <a:rPr lang="es-GT" smtClean="0"/>
              <a:pPr/>
              <a:t>‹Nº›</a:t>
            </a:fld>
            <a:endParaRPr lang="es-G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02AE60F4-DCF1-43DA-9C41-C1D37A894BA1}" type="datetimeFigureOut">
              <a:rPr lang="es-GT" smtClean="0"/>
              <a:pPr/>
              <a:t>10/08/2011</a:t>
            </a:fld>
            <a:endParaRPr lang="es-GT"/>
          </a:p>
        </p:txBody>
      </p:sp>
      <p:sp>
        <p:nvSpPr>
          <p:cNvPr id="6" name="5 Marcador de pie de página"/>
          <p:cNvSpPr>
            <a:spLocks noGrp="1"/>
          </p:cNvSpPr>
          <p:nvPr>
            <p:ph type="ftr" sz="quarter" idx="11"/>
          </p:nvPr>
        </p:nvSpPr>
        <p:spPr/>
        <p:txBody>
          <a:bodyPr/>
          <a:lstStyle>
            <a:extLst/>
          </a:lstStyle>
          <a:p>
            <a:endParaRPr lang="es-GT"/>
          </a:p>
        </p:txBody>
      </p:sp>
      <p:sp>
        <p:nvSpPr>
          <p:cNvPr id="7" name="6 Marcador de número de diapositiva"/>
          <p:cNvSpPr>
            <a:spLocks noGrp="1"/>
          </p:cNvSpPr>
          <p:nvPr>
            <p:ph type="sldNum" sz="quarter" idx="12"/>
          </p:nvPr>
        </p:nvSpPr>
        <p:spPr/>
        <p:txBody>
          <a:bodyPr/>
          <a:lstStyle>
            <a:extLst/>
          </a:lstStyle>
          <a:p>
            <a:fld id="{E664EF5D-48CD-4075-B010-7753C4D2900C}" type="slidenum">
              <a:rPr lang="es-GT" smtClean="0"/>
              <a:pPr/>
              <a:t>‹Nº›</a:t>
            </a:fld>
            <a:endParaRPr lang="es-G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02AE60F4-DCF1-43DA-9C41-C1D37A894BA1}" type="datetimeFigureOut">
              <a:rPr lang="es-GT" smtClean="0"/>
              <a:pPr/>
              <a:t>10/08/2011</a:t>
            </a:fld>
            <a:endParaRPr lang="es-GT"/>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GT"/>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E664EF5D-48CD-4075-B010-7753C4D2900C}" type="slidenum">
              <a:rPr lang="es-GT" smtClean="0"/>
              <a:pPr/>
              <a:t>‹Nº›</a:t>
            </a:fld>
            <a:endParaRPr lang="es-GT"/>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2AE60F4-DCF1-43DA-9C41-C1D37A894BA1}" type="datetimeFigureOut">
              <a:rPr lang="es-GT" smtClean="0"/>
              <a:pPr/>
              <a:t>10/08/2011</a:t>
            </a:fld>
            <a:endParaRPr lang="es-GT"/>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GT"/>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664EF5D-48CD-4075-B010-7753C4D2900C}" type="slidenum">
              <a:rPr lang="es-GT" smtClean="0"/>
              <a:pPr/>
              <a:t>‹Nº›</a:t>
            </a:fld>
            <a:endParaRPr lang="es-G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 Target="slide1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 Target="slide1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 Target="slide14.xml"/><Relationship Id="rId1" Type="http://schemas.openxmlformats.org/officeDocument/2006/relationships/slideLayout" Target="../slideLayouts/slideLayout7.xml"/><Relationship Id="rId4" Type="http://schemas.openxmlformats.org/officeDocument/2006/relationships/image" Target="../media/image14.emf"/></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571604" y="1643051"/>
            <a:ext cx="6215106" cy="3046988"/>
          </a:xfrm>
          <a:prstGeom prst="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s-GT"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RESULTADOS DE LA </a:t>
            </a:r>
            <a:r>
              <a:rPr lang="es-GT" sz="3200" b="1" dirty="0" smtClean="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41275" dist="20320" dir="1800000" algn="tl" rotWithShape="0">
                    <a:srgbClr val="000000">
                      <a:alpha val="40000"/>
                    </a:srgbClr>
                  </a:outerShdw>
                </a:effectLst>
              </a:rPr>
              <a:t>VALUACION</a:t>
            </a:r>
            <a:r>
              <a:rPr lang="es-GT"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ACTUARIAL DEL PLAN</a:t>
            </a:r>
          </a:p>
          <a:p>
            <a:pPr algn="ctr"/>
            <a:r>
              <a:rPr lang="es-GT"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 PRESTACIONES DE LA USAC </a:t>
            </a:r>
          </a:p>
          <a:p>
            <a:pPr algn="ctr"/>
            <a:r>
              <a:rPr lang="es-GT"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AL 30 DE ABRIL DE 2011</a:t>
            </a:r>
            <a:endParaRPr lang="es-GT"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357158" y="285728"/>
            <a:ext cx="1910586" cy="1598613"/>
          </a:xfrm>
          <a:prstGeom prst="rect">
            <a:avLst/>
          </a:prstGeom>
          <a:noFill/>
          <a:ln w="9525">
            <a:noFill/>
            <a:miter lim="800000"/>
            <a:headEnd/>
            <a:tailEnd/>
          </a:ln>
        </p:spPr>
      </p:pic>
      <p:sp>
        <p:nvSpPr>
          <p:cNvPr id="4" name="3 CuadroTexto"/>
          <p:cNvSpPr txBox="1"/>
          <p:nvPr/>
        </p:nvSpPr>
        <p:spPr>
          <a:xfrm>
            <a:off x="571472" y="571480"/>
            <a:ext cx="1500186" cy="1200329"/>
          </a:xfrm>
          <a:prstGeom prst="rect">
            <a:avLst/>
          </a:prstGeom>
          <a:noFill/>
        </p:spPr>
        <p:txBody>
          <a:bodyPr wrap="square" rtlCol="0">
            <a:spAutoFit/>
          </a:bodyPr>
          <a:lstStyle/>
          <a:p>
            <a:r>
              <a:rPr lang="es-GT" dirty="0" smtClean="0"/>
              <a:t>MIERCOLES, 10 </a:t>
            </a:r>
            <a:r>
              <a:rPr lang="es-GT" dirty="0" smtClean="0"/>
              <a:t>DE </a:t>
            </a:r>
            <a:r>
              <a:rPr lang="es-GT" dirty="0" smtClean="0"/>
              <a:t>AGOSTO </a:t>
            </a:r>
            <a:r>
              <a:rPr lang="es-GT" dirty="0" smtClean="0"/>
              <a:t>DE 2011</a:t>
            </a:r>
            <a:endParaRPr lang="es-GT" dirty="0"/>
          </a:p>
        </p:txBody>
      </p:sp>
      <p:cxnSp>
        <p:nvCxnSpPr>
          <p:cNvPr id="6" name="5 Conector recto"/>
          <p:cNvCxnSpPr/>
          <p:nvPr/>
        </p:nvCxnSpPr>
        <p:spPr>
          <a:xfrm>
            <a:off x="2411760" y="0"/>
            <a:ext cx="0" cy="645333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071670" y="3357562"/>
            <a:ext cx="5357850"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MONTO  MÁXIMO DE PENSIÓN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hlinkClick r:id="rId2" action="ppaction://hlinksldjump"/>
              </a:rPr>
              <a:t>Q</a:t>
            </a: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12,000.00</a:t>
            </a:r>
            <a:endParaRPr lang="es-GT" sz="2400" dirty="0"/>
          </a:p>
        </p:txBody>
      </p:sp>
      <p:sp>
        <p:nvSpPr>
          <p:cNvPr id="5" name="4 Rectángulo redondeado"/>
          <p:cNvSpPr/>
          <p:nvPr/>
        </p:nvSpPr>
        <p:spPr>
          <a:xfrm>
            <a:off x="2214546" y="2214554"/>
            <a:ext cx="5286412"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7" name="6 Rectángulo redondeado"/>
          <p:cNvSpPr/>
          <p:nvPr/>
        </p:nvSpPr>
        <p:spPr>
          <a:xfrm>
            <a:off x="2285984" y="1214422"/>
            <a:ext cx="5286412" cy="857256"/>
          </a:xfrm>
          <a:prstGeom prst="roundRect">
            <a:avLst>
              <a:gd name="adj"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8" name="7 Rectángulo redondeado"/>
          <p:cNvSpPr/>
          <p:nvPr/>
        </p:nvSpPr>
        <p:spPr>
          <a:xfrm>
            <a:off x="1857356" y="4429132"/>
            <a:ext cx="5715040"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85</a:t>
            </a:r>
            <a:endParaRPr lang="es-GT" sz="2400" dirty="0"/>
          </a:p>
        </p:txBody>
      </p:sp>
      <p:pic>
        <p:nvPicPr>
          <p:cNvPr id="9" name="Picture 4" descr="C:\Documents and Settings\claudiap.morales\Escritorio\posit amarillo.png"/>
          <p:cNvPicPr>
            <a:picLocks noChangeAspect="1" noChangeArrowheads="1"/>
          </p:cNvPicPr>
          <p:nvPr/>
        </p:nvPicPr>
        <p:blipFill>
          <a:blip r:embed="rId3"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14" name="13 CuadroTexto"/>
          <p:cNvSpPr txBox="1"/>
          <p:nvPr/>
        </p:nvSpPr>
        <p:spPr>
          <a:xfrm>
            <a:off x="642910" y="2000240"/>
            <a:ext cx="1000132" cy="369332"/>
          </a:xfrm>
          <a:prstGeom prst="rect">
            <a:avLst/>
          </a:prstGeom>
          <a:noFill/>
        </p:spPr>
        <p:txBody>
          <a:bodyPr wrap="square" rtlCol="0">
            <a:spAutoFit/>
          </a:bodyPr>
          <a:lstStyle/>
          <a:p>
            <a:r>
              <a:rPr lang="es-GT" dirty="0" smtClean="0"/>
              <a:t>45.11%</a:t>
            </a:r>
            <a:endParaRPr lang="es-GT" dirty="0"/>
          </a:p>
        </p:txBody>
      </p:sp>
      <p:sp>
        <p:nvSpPr>
          <p:cNvPr id="15" name="14 CuadroTexto"/>
          <p:cNvSpPr txBox="1"/>
          <p:nvPr/>
        </p:nvSpPr>
        <p:spPr>
          <a:xfrm>
            <a:off x="714348" y="357166"/>
            <a:ext cx="5000660" cy="523220"/>
          </a:xfrm>
          <a:prstGeom prst="rect">
            <a:avLst/>
          </a:prstGeom>
          <a:noFill/>
        </p:spPr>
        <p:txBody>
          <a:bodyPr wrap="square" rtlCol="0">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1</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0"/>
                            </p:stCondLst>
                            <p:childTnLst>
                              <p:par>
                                <p:cTn id="8" presetID="4" presetClass="entr" presetSubtype="16" fill="hold" grpId="0" nodeType="after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ox(in)">
                                      <p:cBhvr>
                                        <p:cTn id="10" dur="3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6 Rectángulo redondeado"/>
          <p:cNvSpPr/>
          <p:nvPr/>
        </p:nvSpPr>
        <p:spPr>
          <a:xfrm>
            <a:off x="2071670" y="1357298"/>
            <a:ext cx="5286412"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7" name="6 Rectángulo redondeado"/>
          <p:cNvSpPr/>
          <p:nvPr/>
        </p:nvSpPr>
        <p:spPr>
          <a:xfrm>
            <a:off x="2143108" y="3357562"/>
            <a:ext cx="5143536"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MONTO  MÁXIMO DE PENSIÓN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14,000.00</a:t>
            </a:r>
            <a:endParaRPr lang="es-GT" sz="2400" dirty="0"/>
          </a:p>
        </p:txBody>
      </p:sp>
      <p:sp>
        <p:nvSpPr>
          <p:cNvPr id="8" name="7 Rectángulo redondeado"/>
          <p:cNvSpPr/>
          <p:nvPr/>
        </p:nvSpPr>
        <p:spPr>
          <a:xfrm>
            <a:off x="1857356" y="4429132"/>
            <a:ext cx="5715040"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85</a:t>
            </a:r>
            <a:endParaRPr lang="es-GT" sz="2400" dirty="0"/>
          </a:p>
        </p:txBody>
      </p:sp>
      <p:sp>
        <p:nvSpPr>
          <p:cNvPr id="9" name="8 Rectángulo redondeado"/>
          <p:cNvSpPr/>
          <p:nvPr/>
        </p:nvSpPr>
        <p:spPr>
          <a:xfrm>
            <a:off x="2071670" y="2357430"/>
            <a:ext cx="5214974"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pic>
        <p:nvPicPr>
          <p:cNvPr id="10"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12" name="11 Rectángulo"/>
          <p:cNvSpPr/>
          <p:nvPr/>
        </p:nvSpPr>
        <p:spPr>
          <a:xfrm>
            <a:off x="857224" y="357166"/>
            <a:ext cx="1637564" cy="523220"/>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2</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3" name="12 CuadroTexto"/>
          <p:cNvSpPr txBox="1"/>
          <p:nvPr/>
        </p:nvSpPr>
        <p:spPr>
          <a:xfrm>
            <a:off x="714348" y="2143116"/>
            <a:ext cx="1000132" cy="369332"/>
          </a:xfrm>
          <a:prstGeom prst="rect">
            <a:avLst/>
          </a:prstGeom>
          <a:noFill/>
        </p:spPr>
        <p:txBody>
          <a:bodyPr wrap="square" rtlCol="0">
            <a:spAutoFit/>
          </a:bodyPr>
          <a:lstStyle/>
          <a:p>
            <a:r>
              <a:rPr lang="es-GT" dirty="0" smtClean="0"/>
              <a:t>47.61%</a:t>
            </a:r>
            <a:endParaRPr lang="es-G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7"/>
                                        </p:tgtEl>
                                        <p:attrNameLst>
                                          <p:attrName>r</p:attrName>
                                        </p:attrNameLst>
                                      </p:cBhvr>
                                    </p:animRot>
                                    <p:animRot by="-240000">
                                      <p:cBhvr>
                                        <p:cTn id="7" dur="200" fill="hold">
                                          <p:stCondLst>
                                            <p:cond delay="200"/>
                                          </p:stCondLst>
                                        </p:cTn>
                                        <p:tgtEl>
                                          <p:spTgt spid="7"/>
                                        </p:tgtEl>
                                        <p:attrNameLst>
                                          <p:attrName>r</p:attrName>
                                        </p:attrNameLst>
                                      </p:cBhvr>
                                    </p:animRot>
                                    <p:animRot by="240000">
                                      <p:cBhvr>
                                        <p:cTn id="8" dur="200" fill="hold">
                                          <p:stCondLst>
                                            <p:cond delay="400"/>
                                          </p:stCondLst>
                                        </p:cTn>
                                        <p:tgtEl>
                                          <p:spTgt spid="7"/>
                                        </p:tgtEl>
                                        <p:attrNameLst>
                                          <p:attrName>r</p:attrName>
                                        </p:attrNameLst>
                                      </p:cBhvr>
                                    </p:animRot>
                                    <p:animRot by="-240000">
                                      <p:cBhvr>
                                        <p:cTn id="9" dur="200" fill="hold">
                                          <p:stCondLst>
                                            <p:cond delay="600"/>
                                          </p:stCondLst>
                                        </p:cTn>
                                        <p:tgtEl>
                                          <p:spTgt spid="7"/>
                                        </p:tgtEl>
                                        <p:attrNameLst>
                                          <p:attrName>r</p:attrName>
                                        </p:attrNameLst>
                                      </p:cBhvr>
                                    </p:animRot>
                                    <p:animRot by="120000">
                                      <p:cBhvr>
                                        <p:cTn id="10" dur="200" fill="hold">
                                          <p:stCondLst>
                                            <p:cond delay="800"/>
                                          </p:stCondLst>
                                        </p:cTn>
                                        <p:tgtEl>
                                          <p:spTgt spid="7"/>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par>
                          <p:cTn id="15" fill="hold">
                            <p:stCondLst>
                              <p:cond delay="0"/>
                            </p:stCondLst>
                            <p:childTnLst>
                              <p:par>
                                <p:cTn id="16" presetID="4" presetClass="entr" presetSubtype="16"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ox(in)">
                                      <p:cBhvr>
                                        <p:cTn id="18"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2000232" y="2357430"/>
            <a:ext cx="5286412"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3" name="2 Rectángulo redondeado"/>
          <p:cNvSpPr/>
          <p:nvPr/>
        </p:nvSpPr>
        <p:spPr>
          <a:xfrm>
            <a:off x="2071670" y="3357562"/>
            <a:ext cx="5429288"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MONTO  MÁXIMO DE PENSIÓN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16,000.00</a:t>
            </a:r>
            <a:endParaRPr lang="es-GT" sz="2400" dirty="0"/>
          </a:p>
        </p:txBody>
      </p:sp>
      <p:sp>
        <p:nvSpPr>
          <p:cNvPr id="4" name="3 Rectángulo redondeado"/>
          <p:cNvSpPr/>
          <p:nvPr/>
        </p:nvSpPr>
        <p:spPr>
          <a:xfrm>
            <a:off x="2000232" y="4429132"/>
            <a:ext cx="5572164"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85</a:t>
            </a:r>
            <a:endParaRPr lang="es-GT" sz="2400" dirty="0"/>
          </a:p>
        </p:txBody>
      </p:sp>
      <p:sp>
        <p:nvSpPr>
          <p:cNvPr id="5" name="6 Rectángulo redondeado"/>
          <p:cNvSpPr/>
          <p:nvPr/>
        </p:nvSpPr>
        <p:spPr>
          <a:xfrm>
            <a:off x="2071670" y="1285860"/>
            <a:ext cx="5286412"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pic>
        <p:nvPicPr>
          <p:cNvPr id="6"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7" name="6 Rectángulo"/>
          <p:cNvSpPr/>
          <p:nvPr/>
        </p:nvSpPr>
        <p:spPr>
          <a:xfrm>
            <a:off x="785786" y="500042"/>
            <a:ext cx="1637564" cy="523220"/>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3</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7 CuadroTexto"/>
          <p:cNvSpPr txBox="1"/>
          <p:nvPr/>
        </p:nvSpPr>
        <p:spPr>
          <a:xfrm>
            <a:off x="714348" y="2214554"/>
            <a:ext cx="1000132" cy="369332"/>
          </a:xfrm>
          <a:prstGeom prst="rect">
            <a:avLst/>
          </a:prstGeom>
          <a:noFill/>
        </p:spPr>
        <p:txBody>
          <a:bodyPr wrap="square" rtlCol="0">
            <a:spAutoFit/>
          </a:bodyPr>
          <a:lstStyle/>
          <a:p>
            <a:r>
              <a:rPr lang="es-GT" dirty="0" smtClean="0"/>
              <a:t>49.87%</a:t>
            </a:r>
            <a:endParaRPr lang="es-G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3"/>
                                        </p:tgtEl>
                                        <p:attrNameLst>
                                          <p:attrName>r</p:attrName>
                                        </p:attrNameLst>
                                      </p:cBhvr>
                                    </p:animRot>
                                    <p:animRot by="-240000">
                                      <p:cBhvr>
                                        <p:cTn id="7" dur="200" fill="hold">
                                          <p:stCondLst>
                                            <p:cond delay="200"/>
                                          </p:stCondLst>
                                        </p:cTn>
                                        <p:tgtEl>
                                          <p:spTgt spid="3"/>
                                        </p:tgtEl>
                                        <p:attrNameLst>
                                          <p:attrName>r</p:attrName>
                                        </p:attrNameLst>
                                      </p:cBhvr>
                                    </p:animRot>
                                    <p:animRot by="240000">
                                      <p:cBhvr>
                                        <p:cTn id="8" dur="200" fill="hold">
                                          <p:stCondLst>
                                            <p:cond delay="400"/>
                                          </p:stCondLst>
                                        </p:cTn>
                                        <p:tgtEl>
                                          <p:spTgt spid="3"/>
                                        </p:tgtEl>
                                        <p:attrNameLst>
                                          <p:attrName>r</p:attrName>
                                        </p:attrNameLst>
                                      </p:cBhvr>
                                    </p:animRot>
                                    <p:animRot by="-240000">
                                      <p:cBhvr>
                                        <p:cTn id="9" dur="200" fill="hold">
                                          <p:stCondLst>
                                            <p:cond delay="600"/>
                                          </p:stCondLst>
                                        </p:cTn>
                                        <p:tgtEl>
                                          <p:spTgt spid="3"/>
                                        </p:tgtEl>
                                        <p:attrNameLst>
                                          <p:attrName>r</p:attrName>
                                        </p:attrNameLst>
                                      </p:cBhvr>
                                    </p:animRot>
                                    <p:animRot by="120000">
                                      <p:cBhvr>
                                        <p:cTn id="10" dur="200" fill="hold">
                                          <p:stCondLst>
                                            <p:cond delay="800"/>
                                          </p:stCondLst>
                                        </p:cTn>
                                        <p:tgtEl>
                                          <p:spTgt spid="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4" presetClass="entr" presetSubtype="16"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ox(in)">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3" name="2 Rectángulo"/>
          <p:cNvSpPr/>
          <p:nvPr/>
        </p:nvSpPr>
        <p:spPr>
          <a:xfrm>
            <a:off x="1115616" y="404664"/>
            <a:ext cx="1848583" cy="523220"/>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4 Rectángulo redondeado">
            <a:hlinkClick r:id="rId3" action="ppaction://hlinksldjump"/>
          </p:cNvPr>
          <p:cNvSpPr/>
          <p:nvPr/>
        </p:nvSpPr>
        <p:spPr>
          <a:xfrm>
            <a:off x="2071670" y="4429132"/>
            <a:ext cx="5500726"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80</a:t>
            </a:r>
            <a:endParaRPr lang="es-GT" sz="2400" dirty="0"/>
          </a:p>
        </p:txBody>
      </p:sp>
      <p:sp>
        <p:nvSpPr>
          <p:cNvPr id="6" name="5 Rectángulo redondeado"/>
          <p:cNvSpPr/>
          <p:nvPr/>
        </p:nvSpPr>
        <p:spPr>
          <a:xfrm>
            <a:off x="2071670" y="3357562"/>
            <a:ext cx="5286412"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MONTO  MÁXIMO DE PENSIÓN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10,000.00</a:t>
            </a:r>
            <a:endParaRPr lang="es-GT" sz="2400" dirty="0"/>
          </a:p>
        </p:txBody>
      </p:sp>
      <p:sp>
        <p:nvSpPr>
          <p:cNvPr id="7" name="6 Rectángulo redondeado"/>
          <p:cNvSpPr/>
          <p:nvPr/>
        </p:nvSpPr>
        <p:spPr>
          <a:xfrm>
            <a:off x="2071670" y="2357430"/>
            <a:ext cx="5286412"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8" name="6 Rectángulo redondeado"/>
          <p:cNvSpPr/>
          <p:nvPr/>
        </p:nvSpPr>
        <p:spPr>
          <a:xfrm>
            <a:off x="2071670" y="1285860"/>
            <a:ext cx="5214974"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9" name="8 CuadroTexto"/>
          <p:cNvSpPr txBox="1"/>
          <p:nvPr/>
        </p:nvSpPr>
        <p:spPr>
          <a:xfrm>
            <a:off x="571472" y="2143116"/>
            <a:ext cx="1000132" cy="369332"/>
          </a:xfrm>
          <a:prstGeom prst="rect">
            <a:avLst/>
          </a:prstGeom>
          <a:noFill/>
        </p:spPr>
        <p:txBody>
          <a:bodyPr wrap="square" rtlCol="0">
            <a:spAutoFit/>
          </a:bodyPr>
          <a:lstStyle/>
          <a:p>
            <a:r>
              <a:rPr lang="es-GT" dirty="0" smtClean="0"/>
              <a:t>52.20%</a:t>
            </a:r>
            <a:endParaRPr lang="es-G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5"/>
                                        </p:tgtEl>
                                        <p:attrNameLst>
                                          <p:attrName>r</p:attrName>
                                        </p:attrNameLst>
                                      </p:cBhvr>
                                    </p:animRot>
                                  </p:childTnLst>
                                </p:cTn>
                              </p:par>
                              <p:par>
                                <p:cTn id="7" presetID="32" presetClass="emph" presetSubtype="0" fill="hold" grpId="0" nodeType="withEffect">
                                  <p:stCondLst>
                                    <p:cond delay="0"/>
                                  </p:stCondLst>
                                  <p:childTnLst>
                                    <p:animRot by="120000">
                                      <p:cBhvr>
                                        <p:cTn id="8" dur="100" fill="hold">
                                          <p:stCondLst>
                                            <p:cond delay="0"/>
                                          </p:stCondLst>
                                        </p:cTn>
                                        <p:tgtEl>
                                          <p:spTgt spid="6"/>
                                        </p:tgtEl>
                                        <p:attrNameLst>
                                          <p:attrName>r</p:attrName>
                                        </p:attrNameLst>
                                      </p:cBhvr>
                                    </p:animRot>
                                    <p:animRot by="-240000">
                                      <p:cBhvr>
                                        <p:cTn id="9" dur="200" fill="hold">
                                          <p:stCondLst>
                                            <p:cond delay="200"/>
                                          </p:stCondLst>
                                        </p:cTn>
                                        <p:tgtEl>
                                          <p:spTgt spid="6"/>
                                        </p:tgtEl>
                                        <p:attrNameLst>
                                          <p:attrName>r</p:attrName>
                                        </p:attrNameLst>
                                      </p:cBhvr>
                                    </p:animRot>
                                    <p:animRot by="240000">
                                      <p:cBhvr>
                                        <p:cTn id="10" dur="200" fill="hold">
                                          <p:stCondLst>
                                            <p:cond delay="400"/>
                                          </p:stCondLst>
                                        </p:cTn>
                                        <p:tgtEl>
                                          <p:spTgt spid="6"/>
                                        </p:tgtEl>
                                        <p:attrNameLst>
                                          <p:attrName>r</p:attrName>
                                        </p:attrNameLst>
                                      </p:cBhvr>
                                    </p:animRot>
                                    <p:animRot by="-240000">
                                      <p:cBhvr>
                                        <p:cTn id="11" dur="200" fill="hold">
                                          <p:stCondLst>
                                            <p:cond delay="600"/>
                                          </p:stCondLst>
                                        </p:cTn>
                                        <p:tgtEl>
                                          <p:spTgt spid="6"/>
                                        </p:tgtEl>
                                        <p:attrNameLst>
                                          <p:attrName>r</p:attrName>
                                        </p:attrNameLst>
                                      </p:cBhvr>
                                    </p:animRot>
                                    <p:animRot by="120000">
                                      <p:cBhvr>
                                        <p:cTn id="12" dur="200" fill="hold">
                                          <p:stCondLst>
                                            <p:cond delay="800"/>
                                          </p:stCondLst>
                                        </p:cTn>
                                        <p:tgtEl>
                                          <p:spTgt spid="6"/>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4" presetClass="entr" presetSubtype="16"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3" name="2 Rectángulo"/>
          <p:cNvSpPr/>
          <p:nvPr/>
        </p:nvSpPr>
        <p:spPr>
          <a:xfrm>
            <a:off x="1115616" y="404664"/>
            <a:ext cx="1848583" cy="523220"/>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4 Rectángulo redondeado">
            <a:hlinkClick r:id="rId3" action="ppaction://hlinksldjump"/>
          </p:cNvPr>
          <p:cNvSpPr/>
          <p:nvPr/>
        </p:nvSpPr>
        <p:spPr>
          <a:xfrm>
            <a:off x="2071670" y="4429132"/>
            <a:ext cx="5500726"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80</a:t>
            </a:r>
            <a:endParaRPr lang="es-GT" sz="2400" dirty="0"/>
          </a:p>
        </p:txBody>
      </p:sp>
      <p:sp>
        <p:nvSpPr>
          <p:cNvPr id="6" name="5 Rectángulo redondeado"/>
          <p:cNvSpPr/>
          <p:nvPr/>
        </p:nvSpPr>
        <p:spPr>
          <a:xfrm>
            <a:off x="2178827" y="3345475"/>
            <a:ext cx="5286412"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MONTO  MÁXIMO DE PENSIÓN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12,000.00</a:t>
            </a:r>
            <a:endParaRPr lang="es-GT" sz="2400" dirty="0"/>
          </a:p>
        </p:txBody>
      </p:sp>
      <p:sp>
        <p:nvSpPr>
          <p:cNvPr id="7" name="6 Rectángulo redondeado"/>
          <p:cNvSpPr/>
          <p:nvPr/>
        </p:nvSpPr>
        <p:spPr>
          <a:xfrm>
            <a:off x="2071670" y="2357430"/>
            <a:ext cx="5286412"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8" name="6 Rectángulo redondeado"/>
          <p:cNvSpPr/>
          <p:nvPr/>
        </p:nvSpPr>
        <p:spPr>
          <a:xfrm>
            <a:off x="2071670" y="1285860"/>
            <a:ext cx="5214974"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9" name="8 CuadroTexto"/>
          <p:cNvSpPr txBox="1"/>
          <p:nvPr/>
        </p:nvSpPr>
        <p:spPr>
          <a:xfrm>
            <a:off x="571472" y="2143116"/>
            <a:ext cx="1000132" cy="369332"/>
          </a:xfrm>
          <a:prstGeom prst="rect">
            <a:avLst/>
          </a:prstGeom>
          <a:noFill/>
        </p:spPr>
        <p:txBody>
          <a:bodyPr wrap="square" rtlCol="0">
            <a:spAutoFit/>
          </a:bodyPr>
          <a:lstStyle/>
          <a:p>
            <a:r>
              <a:rPr lang="es-GT" dirty="0" smtClean="0"/>
              <a:t>55.71%</a:t>
            </a:r>
            <a:endParaRPr lang="es-G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6"/>
                                        </p:tgtEl>
                                        <p:attrNameLst>
                                          <p:attrName>r</p:attrName>
                                        </p:attrNameLst>
                                      </p:cBhvr>
                                    </p:animRot>
                                    <p:animRot by="-240000">
                                      <p:cBhvr>
                                        <p:cTn id="7" dur="200" fill="hold">
                                          <p:stCondLst>
                                            <p:cond delay="200"/>
                                          </p:stCondLst>
                                        </p:cTn>
                                        <p:tgtEl>
                                          <p:spTgt spid="6"/>
                                        </p:tgtEl>
                                        <p:attrNameLst>
                                          <p:attrName>r</p:attrName>
                                        </p:attrNameLst>
                                      </p:cBhvr>
                                    </p:animRot>
                                    <p:animRot by="240000">
                                      <p:cBhvr>
                                        <p:cTn id="8" dur="200" fill="hold">
                                          <p:stCondLst>
                                            <p:cond delay="400"/>
                                          </p:stCondLst>
                                        </p:cTn>
                                        <p:tgtEl>
                                          <p:spTgt spid="6"/>
                                        </p:tgtEl>
                                        <p:attrNameLst>
                                          <p:attrName>r</p:attrName>
                                        </p:attrNameLst>
                                      </p:cBhvr>
                                    </p:animRot>
                                    <p:animRot by="-240000">
                                      <p:cBhvr>
                                        <p:cTn id="9" dur="200" fill="hold">
                                          <p:stCondLst>
                                            <p:cond delay="600"/>
                                          </p:stCondLst>
                                        </p:cTn>
                                        <p:tgtEl>
                                          <p:spTgt spid="6"/>
                                        </p:tgtEl>
                                        <p:attrNameLst>
                                          <p:attrName>r</p:attrName>
                                        </p:attrNameLst>
                                      </p:cBhvr>
                                    </p:animRot>
                                    <p:animRot by="120000">
                                      <p:cBhvr>
                                        <p:cTn id="10" dur="200" fill="hold">
                                          <p:stCondLst>
                                            <p:cond delay="800"/>
                                          </p:stCondLst>
                                        </p:cTn>
                                        <p:tgtEl>
                                          <p:spTgt spid="6"/>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4" presetClass="entr" presetSubtype="16"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ox(in)">
                                      <p:cBhvr>
                                        <p:cTn id="20"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000100" y="571480"/>
            <a:ext cx="1848583" cy="523220"/>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4"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5" name="6 Rectángulo redondeado"/>
          <p:cNvSpPr/>
          <p:nvPr/>
        </p:nvSpPr>
        <p:spPr>
          <a:xfrm>
            <a:off x="2143108" y="1285860"/>
            <a:ext cx="5286412"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6" name="5 Rectángulo redondeado"/>
          <p:cNvSpPr/>
          <p:nvPr/>
        </p:nvSpPr>
        <p:spPr>
          <a:xfrm>
            <a:off x="2071670" y="4500570"/>
            <a:ext cx="5429288"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80</a:t>
            </a:r>
            <a:endParaRPr lang="es-GT" sz="2400" dirty="0"/>
          </a:p>
        </p:txBody>
      </p:sp>
      <p:sp>
        <p:nvSpPr>
          <p:cNvPr id="7" name="6 Rectángulo redondeado"/>
          <p:cNvSpPr/>
          <p:nvPr/>
        </p:nvSpPr>
        <p:spPr>
          <a:xfrm>
            <a:off x="2071670" y="3357562"/>
            <a:ext cx="5286412"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MONTO  MÁXIMO DE PENSIÓN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14,000.00</a:t>
            </a:r>
            <a:endParaRPr lang="es-GT" sz="2400" dirty="0"/>
          </a:p>
        </p:txBody>
      </p:sp>
      <p:sp>
        <p:nvSpPr>
          <p:cNvPr id="8" name="7 Rectángulo redondeado"/>
          <p:cNvSpPr/>
          <p:nvPr/>
        </p:nvSpPr>
        <p:spPr>
          <a:xfrm>
            <a:off x="2143108" y="2357430"/>
            <a:ext cx="5214974"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9" name="8 CuadroTexto"/>
          <p:cNvSpPr txBox="1"/>
          <p:nvPr/>
        </p:nvSpPr>
        <p:spPr>
          <a:xfrm>
            <a:off x="571472" y="2285992"/>
            <a:ext cx="1000132" cy="369332"/>
          </a:xfrm>
          <a:prstGeom prst="rect">
            <a:avLst/>
          </a:prstGeom>
          <a:noFill/>
        </p:spPr>
        <p:txBody>
          <a:bodyPr wrap="square" rtlCol="0">
            <a:spAutoFit/>
          </a:bodyPr>
          <a:lstStyle/>
          <a:p>
            <a:r>
              <a:rPr lang="es-GT" dirty="0" smtClean="0"/>
              <a:t>59.46%</a:t>
            </a:r>
            <a:endParaRPr lang="es-G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7"/>
                                        </p:tgtEl>
                                        <p:attrNameLst>
                                          <p:attrName>r</p:attrName>
                                        </p:attrNameLst>
                                      </p:cBhvr>
                                    </p:animRot>
                                    <p:animRot by="-240000">
                                      <p:cBhvr>
                                        <p:cTn id="7" dur="200" fill="hold">
                                          <p:stCondLst>
                                            <p:cond delay="200"/>
                                          </p:stCondLst>
                                        </p:cTn>
                                        <p:tgtEl>
                                          <p:spTgt spid="7"/>
                                        </p:tgtEl>
                                        <p:attrNameLst>
                                          <p:attrName>r</p:attrName>
                                        </p:attrNameLst>
                                      </p:cBhvr>
                                    </p:animRot>
                                    <p:animRot by="240000">
                                      <p:cBhvr>
                                        <p:cTn id="8" dur="200" fill="hold">
                                          <p:stCondLst>
                                            <p:cond delay="400"/>
                                          </p:stCondLst>
                                        </p:cTn>
                                        <p:tgtEl>
                                          <p:spTgt spid="7"/>
                                        </p:tgtEl>
                                        <p:attrNameLst>
                                          <p:attrName>r</p:attrName>
                                        </p:attrNameLst>
                                      </p:cBhvr>
                                    </p:animRot>
                                    <p:animRot by="-240000">
                                      <p:cBhvr>
                                        <p:cTn id="9" dur="200" fill="hold">
                                          <p:stCondLst>
                                            <p:cond delay="600"/>
                                          </p:stCondLst>
                                        </p:cTn>
                                        <p:tgtEl>
                                          <p:spTgt spid="7"/>
                                        </p:tgtEl>
                                        <p:attrNameLst>
                                          <p:attrName>r</p:attrName>
                                        </p:attrNameLst>
                                      </p:cBhvr>
                                    </p:animRot>
                                    <p:animRot by="120000">
                                      <p:cBhvr>
                                        <p:cTn id="10" dur="200" fill="hold">
                                          <p:stCondLst>
                                            <p:cond delay="800"/>
                                          </p:stCondLst>
                                        </p:cTn>
                                        <p:tgtEl>
                                          <p:spTgt spid="7"/>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diamond(in)">
                                      <p:cBhvr>
                                        <p:cTn id="15" dur="2000"/>
                                        <p:tgtEl>
                                          <p:spTgt spid="4"/>
                                        </p:tgtEl>
                                      </p:cBhvr>
                                    </p:animEffect>
                                  </p:childTnLst>
                                </p:cTn>
                              </p:par>
                            </p:childTnLst>
                          </p:cTn>
                        </p:par>
                        <p:par>
                          <p:cTn id="16" fill="hold">
                            <p:stCondLst>
                              <p:cond delay="2000"/>
                            </p:stCondLst>
                            <p:childTnLst>
                              <p:par>
                                <p:cTn id="17" presetID="3" presetClass="entr" presetSubtype="1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linds(horizontal)">
                                      <p:cBhvr>
                                        <p:cTn id="1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1538" y="428604"/>
            <a:ext cx="2000264" cy="523220"/>
          </a:xfrm>
          <a:prstGeom prst="rect">
            <a:avLst/>
          </a:prstGeom>
        </p:spPr>
        <p:txBody>
          <a:bodyPr wrap="squar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7</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4" name="3 Rectángulo redondeado"/>
          <p:cNvSpPr/>
          <p:nvPr/>
        </p:nvSpPr>
        <p:spPr>
          <a:xfrm>
            <a:off x="1857356" y="4429132"/>
            <a:ext cx="5715040"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80</a:t>
            </a:r>
            <a:endParaRPr lang="es-GT" sz="2400" dirty="0"/>
          </a:p>
        </p:txBody>
      </p:sp>
      <p:sp>
        <p:nvSpPr>
          <p:cNvPr id="5" name="4 Rectángulo redondeado"/>
          <p:cNvSpPr/>
          <p:nvPr/>
        </p:nvSpPr>
        <p:spPr>
          <a:xfrm>
            <a:off x="2071670" y="3357562"/>
            <a:ext cx="5143536"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MONTO  MÁXIMO DE PENSIÓN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16,000.00</a:t>
            </a:r>
            <a:endParaRPr lang="es-GT" sz="2400" dirty="0"/>
          </a:p>
        </p:txBody>
      </p:sp>
      <p:sp>
        <p:nvSpPr>
          <p:cNvPr id="6" name="5 Rectángulo redondeado"/>
          <p:cNvSpPr/>
          <p:nvPr/>
        </p:nvSpPr>
        <p:spPr>
          <a:xfrm>
            <a:off x="2071670" y="2357430"/>
            <a:ext cx="5214974"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7" name="6 Rectángulo redondeado"/>
          <p:cNvSpPr/>
          <p:nvPr/>
        </p:nvSpPr>
        <p:spPr>
          <a:xfrm>
            <a:off x="2071670" y="1285860"/>
            <a:ext cx="5214974"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8" name="7 CuadroTexto"/>
          <p:cNvSpPr txBox="1"/>
          <p:nvPr/>
        </p:nvSpPr>
        <p:spPr>
          <a:xfrm>
            <a:off x="571472" y="2143116"/>
            <a:ext cx="1000132" cy="369332"/>
          </a:xfrm>
          <a:prstGeom prst="rect">
            <a:avLst/>
          </a:prstGeom>
          <a:noFill/>
        </p:spPr>
        <p:txBody>
          <a:bodyPr wrap="square" rtlCol="0">
            <a:spAutoFit/>
          </a:bodyPr>
          <a:lstStyle/>
          <a:p>
            <a:r>
              <a:rPr lang="es-GT" dirty="0" smtClean="0"/>
              <a:t>62.17%</a:t>
            </a:r>
            <a:endParaRPr lang="es-G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4" presetClass="entr" presetSubtype="16"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ox(in)">
                                      <p:cBhvr>
                                        <p:cTn id="2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14414" y="500042"/>
            <a:ext cx="1848583" cy="523220"/>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8</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4" name="3 Rectángulo redondeado"/>
          <p:cNvSpPr/>
          <p:nvPr/>
        </p:nvSpPr>
        <p:spPr>
          <a:xfrm>
            <a:off x="2071670" y="4262527"/>
            <a:ext cx="5429288"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85</a:t>
            </a:r>
            <a:endParaRPr lang="es-GT" sz="2400" dirty="0"/>
          </a:p>
        </p:txBody>
      </p:sp>
      <p:sp>
        <p:nvSpPr>
          <p:cNvPr id="5" name="4 Rectángulo redondeado">
            <a:hlinkClick r:id="rId3" action="ppaction://hlinksldjump"/>
          </p:cNvPr>
          <p:cNvSpPr/>
          <p:nvPr/>
        </p:nvSpPr>
        <p:spPr>
          <a:xfrm>
            <a:off x="2071670" y="3357562"/>
            <a:ext cx="5286412"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PORCENTAJE DE PENSIÓN = 80%</a:t>
            </a:r>
            <a:endParaRPr lang="es-GT" sz="2400" dirty="0"/>
          </a:p>
        </p:txBody>
      </p:sp>
      <p:sp>
        <p:nvSpPr>
          <p:cNvPr id="6" name="5 Rectángulo redondeado"/>
          <p:cNvSpPr/>
          <p:nvPr/>
        </p:nvSpPr>
        <p:spPr>
          <a:xfrm>
            <a:off x="2214546" y="2357430"/>
            <a:ext cx="5214974"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7" name="6 Rectángulo redondeado"/>
          <p:cNvSpPr/>
          <p:nvPr/>
        </p:nvSpPr>
        <p:spPr>
          <a:xfrm>
            <a:off x="2214546" y="1285860"/>
            <a:ext cx="5286412"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8" name="7 CuadroTexto"/>
          <p:cNvSpPr txBox="1"/>
          <p:nvPr/>
        </p:nvSpPr>
        <p:spPr>
          <a:xfrm>
            <a:off x="571472" y="2214554"/>
            <a:ext cx="1000132" cy="369332"/>
          </a:xfrm>
          <a:prstGeom prst="rect">
            <a:avLst/>
          </a:prstGeom>
          <a:noFill/>
        </p:spPr>
        <p:txBody>
          <a:bodyPr wrap="square" rtlCol="0">
            <a:spAutoFit/>
          </a:bodyPr>
          <a:lstStyle/>
          <a:p>
            <a:r>
              <a:rPr lang="es-GT" dirty="0" smtClean="0"/>
              <a:t>46.32%</a:t>
            </a:r>
            <a:endParaRPr lang="es-G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4"/>
                                        </p:tgtEl>
                                        <p:attrNameLst>
                                          <p:attrName>r</p:attrName>
                                        </p:attrNameLst>
                                      </p:cBhvr>
                                    </p:animRot>
                                  </p:childTnLst>
                                </p:cTn>
                              </p:par>
                            </p:childTnLst>
                          </p:cTn>
                        </p:par>
                        <p:par>
                          <p:cTn id="7" fill="hold">
                            <p:stCondLst>
                              <p:cond delay="2000"/>
                            </p:stCondLst>
                            <p:childTnLst>
                              <p:par>
                                <p:cTn id="8" presetID="21" presetClass="entr" presetSubtype="1"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heckerboard(across)">
                                      <p:cBhvr>
                                        <p:cTn id="15" dur="500"/>
                                        <p:tgtEl>
                                          <p:spTgt spid="3"/>
                                        </p:tgtEl>
                                      </p:cBhvr>
                                    </p:animEffect>
                                  </p:childTnLst>
                                </p:cTn>
                              </p:par>
                            </p:childTnLst>
                          </p:cTn>
                        </p:par>
                        <p:par>
                          <p:cTn id="16" fill="hold">
                            <p:stCondLst>
                              <p:cond delay="500"/>
                            </p:stCondLst>
                            <p:childTnLst>
                              <p:par>
                                <p:cTn id="17" presetID="4"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ox(in)">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00100" y="500042"/>
            <a:ext cx="1848583" cy="523220"/>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9</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4" name="3 Rectángulo redondeado"/>
          <p:cNvSpPr/>
          <p:nvPr/>
        </p:nvSpPr>
        <p:spPr>
          <a:xfrm>
            <a:off x="2000232" y="4429132"/>
            <a:ext cx="5572164"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85</a:t>
            </a:r>
            <a:endParaRPr lang="es-GT" sz="2400" dirty="0"/>
          </a:p>
        </p:txBody>
      </p:sp>
      <p:sp>
        <p:nvSpPr>
          <p:cNvPr id="5" name="4 Rectángulo redondeado"/>
          <p:cNvSpPr/>
          <p:nvPr/>
        </p:nvSpPr>
        <p:spPr>
          <a:xfrm>
            <a:off x="2071670" y="3357562"/>
            <a:ext cx="5357850"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PORCENTAJE DE PENSIÓN = 90%</a:t>
            </a:r>
            <a:endParaRPr lang="es-GT" sz="2400" dirty="0"/>
          </a:p>
        </p:txBody>
      </p:sp>
      <p:sp>
        <p:nvSpPr>
          <p:cNvPr id="6" name="5 Rectángulo redondeado"/>
          <p:cNvSpPr/>
          <p:nvPr/>
        </p:nvSpPr>
        <p:spPr>
          <a:xfrm>
            <a:off x="2214546" y="2357430"/>
            <a:ext cx="5214974"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7" name="6 Rectángulo redondeado"/>
          <p:cNvSpPr/>
          <p:nvPr/>
        </p:nvSpPr>
        <p:spPr>
          <a:xfrm>
            <a:off x="2071670" y="1285860"/>
            <a:ext cx="5357850"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8" name="7 CuadroTexto"/>
          <p:cNvSpPr txBox="1"/>
          <p:nvPr/>
        </p:nvSpPr>
        <p:spPr>
          <a:xfrm>
            <a:off x="571472" y="2285992"/>
            <a:ext cx="1071570" cy="369332"/>
          </a:xfrm>
          <a:prstGeom prst="rect">
            <a:avLst/>
          </a:prstGeom>
          <a:noFill/>
        </p:spPr>
        <p:txBody>
          <a:bodyPr wrap="square" rtlCol="0">
            <a:spAutoFit/>
          </a:bodyPr>
          <a:lstStyle/>
          <a:p>
            <a:r>
              <a:rPr lang="es-GT" dirty="0" smtClean="0"/>
              <a:t>50.64%</a:t>
            </a:r>
            <a:endParaRPr lang="es-G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par>
                          <p:cTn id="12" fill="hold">
                            <p:stCondLst>
                              <p:cond delay="0"/>
                            </p:stCondLst>
                            <p:childTnLst>
                              <p:par>
                                <p:cTn id="13" presetID="8" presetClass="entr" presetSubtype="16"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diamond(in)">
                                      <p:cBhvr>
                                        <p:cTn id="1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85852" y="428604"/>
            <a:ext cx="2076209" cy="523220"/>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10</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4" name="3 Rectángulo redondeado"/>
          <p:cNvSpPr/>
          <p:nvPr/>
        </p:nvSpPr>
        <p:spPr>
          <a:xfrm>
            <a:off x="2000232" y="4429132"/>
            <a:ext cx="5500726"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85</a:t>
            </a:r>
            <a:endParaRPr lang="es-GT" sz="2400" dirty="0"/>
          </a:p>
        </p:txBody>
      </p:sp>
      <p:sp>
        <p:nvSpPr>
          <p:cNvPr id="5" name="4 Rectángulo redondeado"/>
          <p:cNvSpPr/>
          <p:nvPr/>
        </p:nvSpPr>
        <p:spPr>
          <a:xfrm>
            <a:off x="2071670" y="3357562"/>
            <a:ext cx="5357850"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PORCENTAJE DE PENSIÓN = 100%</a:t>
            </a:r>
            <a:endParaRPr lang="es-GT" sz="2400" dirty="0"/>
          </a:p>
        </p:txBody>
      </p:sp>
      <p:sp>
        <p:nvSpPr>
          <p:cNvPr id="6" name="5 Rectángulo redondeado"/>
          <p:cNvSpPr/>
          <p:nvPr/>
        </p:nvSpPr>
        <p:spPr>
          <a:xfrm>
            <a:off x="2214546" y="2357430"/>
            <a:ext cx="5214974"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7" name="6 Rectángulo redondeado"/>
          <p:cNvSpPr/>
          <p:nvPr/>
        </p:nvSpPr>
        <p:spPr>
          <a:xfrm>
            <a:off x="2071670" y="1285860"/>
            <a:ext cx="5429288"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8" name="7 CuadroTexto"/>
          <p:cNvSpPr txBox="1"/>
          <p:nvPr/>
        </p:nvSpPr>
        <p:spPr>
          <a:xfrm>
            <a:off x="571472" y="2285992"/>
            <a:ext cx="1000132" cy="369332"/>
          </a:xfrm>
          <a:prstGeom prst="rect">
            <a:avLst/>
          </a:prstGeom>
          <a:noFill/>
        </p:spPr>
        <p:txBody>
          <a:bodyPr wrap="square" rtlCol="0">
            <a:spAutoFit/>
          </a:bodyPr>
          <a:lstStyle/>
          <a:p>
            <a:r>
              <a:rPr lang="es-GT" dirty="0" smtClean="0"/>
              <a:t>54.98%</a:t>
            </a:r>
            <a:endParaRPr lang="es-G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693" y="893102"/>
            <a:ext cx="6461437" cy="4120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46152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1538" y="500042"/>
            <a:ext cx="2076209" cy="523220"/>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11</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4" name="3 Rectángulo redondeado"/>
          <p:cNvSpPr/>
          <p:nvPr/>
        </p:nvSpPr>
        <p:spPr>
          <a:xfrm>
            <a:off x="2071670" y="4429132"/>
            <a:ext cx="5357850"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80</a:t>
            </a:r>
            <a:endParaRPr lang="es-GT" sz="2400" dirty="0"/>
          </a:p>
        </p:txBody>
      </p:sp>
      <p:sp>
        <p:nvSpPr>
          <p:cNvPr id="5" name="4 Rectángulo redondeado"/>
          <p:cNvSpPr/>
          <p:nvPr/>
        </p:nvSpPr>
        <p:spPr>
          <a:xfrm>
            <a:off x="2071670" y="3357562"/>
            <a:ext cx="5286412"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PORCENTAJE DE PENSIÓN = 80%</a:t>
            </a:r>
            <a:endParaRPr lang="es-GT" sz="2400" dirty="0"/>
          </a:p>
        </p:txBody>
      </p:sp>
      <p:sp>
        <p:nvSpPr>
          <p:cNvPr id="6" name="5 Rectángulo redondeado"/>
          <p:cNvSpPr/>
          <p:nvPr/>
        </p:nvSpPr>
        <p:spPr>
          <a:xfrm>
            <a:off x="2214546" y="2357430"/>
            <a:ext cx="5214974"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7" name="6 Rectángulo redondeado"/>
          <p:cNvSpPr/>
          <p:nvPr/>
        </p:nvSpPr>
        <p:spPr>
          <a:xfrm>
            <a:off x="2071670" y="1285860"/>
            <a:ext cx="5429288"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8" name="7 CuadroTexto"/>
          <p:cNvSpPr txBox="1"/>
          <p:nvPr/>
        </p:nvSpPr>
        <p:spPr>
          <a:xfrm>
            <a:off x="642910" y="2214554"/>
            <a:ext cx="1000132" cy="369332"/>
          </a:xfrm>
          <a:prstGeom prst="rect">
            <a:avLst/>
          </a:prstGeom>
          <a:noFill/>
        </p:spPr>
        <p:txBody>
          <a:bodyPr wrap="square" rtlCol="0">
            <a:spAutoFit/>
          </a:bodyPr>
          <a:lstStyle/>
          <a:p>
            <a:r>
              <a:rPr lang="es-GT" dirty="0" smtClean="0"/>
              <a:t>56.60%</a:t>
            </a:r>
            <a:endParaRPr lang="es-G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4"/>
                                        </p:tgtEl>
                                        <p:attrNameLst>
                                          <p:attrName>r</p:attrName>
                                        </p:attrNameLst>
                                      </p:cBhvr>
                                    </p:animRot>
                                  </p:childTnLst>
                                </p:cTn>
                              </p:par>
                            </p:childTnLst>
                          </p:cTn>
                        </p:par>
                        <p:par>
                          <p:cTn id="7" fill="hold">
                            <p:stCondLst>
                              <p:cond delay="2000"/>
                            </p:stCondLst>
                            <p:childTnLst>
                              <p:par>
                                <p:cTn id="8" presetID="32" presetClass="emph" presetSubtype="0" fill="hold" grpId="0" nodeType="afterEffect">
                                  <p:stCondLst>
                                    <p:cond delay="0"/>
                                  </p:stCondLst>
                                  <p:childTnLst>
                                    <p:animRot by="120000">
                                      <p:cBhvr>
                                        <p:cTn id="9" dur="100" fill="hold">
                                          <p:stCondLst>
                                            <p:cond delay="0"/>
                                          </p:stCondLst>
                                        </p:cTn>
                                        <p:tgtEl>
                                          <p:spTgt spid="5"/>
                                        </p:tgtEl>
                                        <p:attrNameLst>
                                          <p:attrName>r</p:attrName>
                                        </p:attrNameLst>
                                      </p:cBhvr>
                                    </p:animRot>
                                    <p:animRot by="-240000">
                                      <p:cBhvr>
                                        <p:cTn id="10" dur="200" fill="hold">
                                          <p:stCondLst>
                                            <p:cond delay="200"/>
                                          </p:stCondLst>
                                        </p:cTn>
                                        <p:tgtEl>
                                          <p:spTgt spid="5"/>
                                        </p:tgtEl>
                                        <p:attrNameLst>
                                          <p:attrName>r</p:attrName>
                                        </p:attrNameLst>
                                      </p:cBhvr>
                                    </p:animRot>
                                    <p:animRot by="240000">
                                      <p:cBhvr>
                                        <p:cTn id="11" dur="200" fill="hold">
                                          <p:stCondLst>
                                            <p:cond delay="400"/>
                                          </p:stCondLst>
                                        </p:cTn>
                                        <p:tgtEl>
                                          <p:spTgt spid="5"/>
                                        </p:tgtEl>
                                        <p:attrNameLst>
                                          <p:attrName>r</p:attrName>
                                        </p:attrNameLst>
                                      </p:cBhvr>
                                    </p:animRot>
                                    <p:animRot by="-240000">
                                      <p:cBhvr>
                                        <p:cTn id="12" dur="200" fill="hold">
                                          <p:stCondLst>
                                            <p:cond delay="600"/>
                                          </p:stCondLst>
                                        </p:cTn>
                                        <p:tgtEl>
                                          <p:spTgt spid="5"/>
                                        </p:tgtEl>
                                        <p:attrNameLst>
                                          <p:attrName>r</p:attrName>
                                        </p:attrNameLst>
                                      </p:cBhvr>
                                    </p:animRot>
                                    <p:animRot by="120000">
                                      <p:cBhvr>
                                        <p:cTn id="13" dur="200" fill="hold">
                                          <p:stCondLst>
                                            <p:cond delay="800"/>
                                          </p:stCondLst>
                                        </p:cTn>
                                        <p:tgtEl>
                                          <p:spTgt spid="5"/>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ppt_x"/>
                                          </p:val>
                                        </p:tav>
                                        <p:tav tm="100000">
                                          <p:val>
                                            <p:strVal val="#ppt_x"/>
                                          </p:val>
                                        </p:tav>
                                      </p:tavLst>
                                    </p:anim>
                                    <p:anim calcmode="lin" valueType="num">
                                      <p:cBhvr additive="base">
                                        <p:cTn id="19" dur="500" fill="hold"/>
                                        <p:tgtEl>
                                          <p:spTgt spid="3"/>
                                        </p:tgtEl>
                                        <p:attrNameLst>
                                          <p:attrName>ppt_y</p:attrName>
                                        </p:attrNameLst>
                                      </p:cBhvr>
                                      <p:tavLst>
                                        <p:tav tm="0">
                                          <p:val>
                                            <p:strVal val="1+#ppt_h/2"/>
                                          </p:val>
                                        </p:tav>
                                        <p:tav tm="100000">
                                          <p:val>
                                            <p:strVal val="#ppt_y"/>
                                          </p:val>
                                        </p:tav>
                                      </p:tavLst>
                                    </p:anim>
                                  </p:childTnLst>
                                </p:cTn>
                              </p:par>
                            </p:childTnLst>
                          </p:cTn>
                        </p:par>
                        <p:par>
                          <p:cTn id="20" fill="hold">
                            <p:stCondLst>
                              <p:cond delay="500"/>
                            </p:stCondLst>
                            <p:childTnLst>
                              <p:par>
                                <p:cTn id="21" presetID="4" presetClass="entr" presetSubtype="16"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ox(in)">
                                      <p:cBhvr>
                                        <p:cTn id="2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1538" y="428604"/>
            <a:ext cx="2076209" cy="523220"/>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4" name="3 Rectángulo redondeado"/>
          <p:cNvSpPr/>
          <p:nvPr/>
        </p:nvSpPr>
        <p:spPr>
          <a:xfrm>
            <a:off x="2071670" y="4429132"/>
            <a:ext cx="5500726"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80</a:t>
            </a:r>
            <a:endParaRPr lang="es-GT" sz="2400" dirty="0"/>
          </a:p>
        </p:txBody>
      </p:sp>
      <p:sp>
        <p:nvSpPr>
          <p:cNvPr id="5" name="4 Rectángulo redondeado"/>
          <p:cNvSpPr/>
          <p:nvPr/>
        </p:nvSpPr>
        <p:spPr>
          <a:xfrm>
            <a:off x="2071670" y="3357562"/>
            <a:ext cx="5429288"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PORCENTAJE DE PENSIÓN = 90%</a:t>
            </a:r>
            <a:endParaRPr lang="es-GT" sz="2400" dirty="0"/>
          </a:p>
        </p:txBody>
      </p:sp>
      <p:sp>
        <p:nvSpPr>
          <p:cNvPr id="6" name="5 Rectángulo redondeado"/>
          <p:cNvSpPr/>
          <p:nvPr/>
        </p:nvSpPr>
        <p:spPr>
          <a:xfrm>
            <a:off x="2214546" y="2357430"/>
            <a:ext cx="5286412"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7" name="6 Rectángulo redondeado"/>
          <p:cNvSpPr/>
          <p:nvPr/>
        </p:nvSpPr>
        <p:spPr>
          <a:xfrm>
            <a:off x="2071670" y="1285860"/>
            <a:ext cx="5357850"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8" name="7 CuadroTexto"/>
          <p:cNvSpPr txBox="1"/>
          <p:nvPr/>
        </p:nvSpPr>
        <p:spPr>
          <a:xfrm>
            <a:off x="571472" y="2214554"/>
            <a:ext cx="1000132" cy="369332"/>
          </a:xfrm>
          <a:prstGeom prst="rect">
            <a:avLst/>
          </a:prstGeom>
          <a:noFill/>
        </p:spPr>
        <p:txBody>
          <a:bodyPr wrap="square" rtlCol="0">
            <a:spAutoFit/>
          </a:bodyPr>
          <a:lstStyle/>
          <a:p>
            <a:r>
              <a:rPr lang="es-GT" dirty="0" smtClean="0"/>
              <a:t>61.40%</a:t>
            </a:r>
            <a:endParaRPr lang="es-G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4" presetClass="entr" presetSubtype="16"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42976" y="571480"/>
            <a:ext cx="2060872" cy="523220"/>
          </a:xfrm>
          <a:prstGeom prst="rect">
            <a:avLst/>
          </a:prstGeom>
        </p:spPr>
        <p:txBody>
          <a:bodyPr wrap="squar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13</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4" name="3 Rectángulo redondeado"/>
          <p:cNvSpPr/>
          <p:nvPr/>
        </p:nvSpPr>
        <p:spPr>
          <a:xfrm>
            <a:off x="2071670" y="4286256"/>
            <a:ext cx="5500726"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80</a:t>
            </a:r>
            <a:endParaRPr lang="es-GT" sz="2400" dirty="0"/>
          </a:p>
        </p:txBody>
      </p:sp>
      <p:sp>
        <p:nvSpPr>
          <p:cNvPr id="5" name="4 Rectángulo redondeado"/>
          <p:cNvSpPr/>
          <p:nvPr/>
        </p:nvSpPr>
        <p:spPr>
          <a:xfrm>
            <a:off x="2071670" y="3357562"/>
            <a:ext cx="5429288"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PORCENTAJE DE PENSIÓN = 100%</a:t>
            </a:r>
            <a:endParaRPr lang="es-GT" sz="2400" dirty="0"/>
          </a:p>
        </p:txBody>
      </p:sp>
      <p:sp>
        <p:nvSpPr>
          <p:cNvPr id="6" name="5 Rectángulo redondeado"/>
          <p:cNvSpPr/>
          <p:nvPr/>
        </p:nvSpPr>
        <p:spPr>
          <a:xfrm>
            <a:off x="2143108" y="2357430"/>
            <a:ext cx="5286412"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7" name="6 Rectángulo redondeado"/>
          <p:cNvSpPr/>
          <p:nvPr/>
        </p:nvSpPr>
        <p:spPr>
          <a:xfrm>
            <a:off x="2071670" y="1285860"/>
            <a:ext cx="5429288"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8" name="7 CuadroTexto"/>
          <p:cNvSpPr txBox="1"/>
          <p:nvPr/>
        </p:nvSpPr>
        <p:spPr>
          <a:xfrm>
            <a:off x="571472" y="2143116"/>
            <a:ext cx="1000132" cy="369332"/>
          </a:xfrm>
          <a:prstGeom prst="rect">
            <a:avLst/>
          </a:prstGeom>
          <a:noFill/>
        </p:spPr>
        <p:txBody>
          <a:bodyPr wrap="square" rtlCol="0">
            <a:spAutoFit/>
          </a:bodyPr>
          <a:lstStyle/>
          <a:p>
            <a:r>
              <a:rPr lang="es-GT" dirty="0" smtClean="0"/>
              <a:t>66.80%</a:t>
            </a:r>
            <a:endParaRPr lang="es-G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amond(in)">
                                      <p:cBhvr>
                                        <p:cTn id="15" dur="2000"/>
                                        <p:tgtEl>
                                          <p:spTgt spid="3"/>
                                        </p:tgtEl>
                                      </p:cBhvr>
                                    </p:animEffect>
                                  </p:childTnLst>
                                </p:cTn>
                              </p:par>
                            </p:childTnLst>
                          </p:cTn>
                        </p:par>
                        <p:par>
                          <p:cTn id="16" fill="hold">
                            <p:stCondLst>
                              <p:cond delay="2000"/>
                            </p:stCondLst>
                            <p:childTnLst>
                              <p:par>
                                <p:cTn id="17" presetID="4"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ox(in)">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071670" y="3357562"/>
            <a:ext cx="5357850"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MONTO  MÁXIMO DE PENSIÓN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hlinkClick r:id="rId2" action="ppaction://hlinksldjump"/>
              </a:rPr>
              <a:t>Q</a:t>
            </a: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12,000.00</a:t>
            </a:r>
            <a:endParaRPr lang="es-GT" sz="2400" dirty="0"/>
          </a:p>
        </p:txBody>
      </p:sp>
      <p:sp>
        <p:nvSpPr>
          <p:cNvPr id="5" name="4 Rectángulo redondeado"/>
          <p:cNvSpPr/>
          <p:nvPr/>
        </p:nvSpPr>
        <p:spPr>
          <a:xfrm>
            <a:off x="2214546" y="2214554"/>
            <a:ext cx="5286412"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7" name="6 Rectángulo redondeado"/>
          <p:cNvSpPr/>
          <p:nvPr/>
        </p:nvSpPr>
        <p:spPr>
          <a:xfrm>
            <a:off x="2285984" y="1214422"/>
            <a:ext cx="5286412" cy="857256"/>
          </a:xfrm>
          <a:prstGeom prst="roundRect">
            <a:avLst>
              <a:gd name="adj"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8" name="7 Rectángulo redondeado"/>
          <p:cNvSpPr/>
          <p:nvPr/>
        </p:nvSpPr>
        <p:spPr>
          <a:xfrm>
            <a:off x="1979712" y="4365104"/>
            <a:ext cx="5715040"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85</a:t>
            </a:r>
            <a:endParaRPr lang="es-GT" sz="2400" dirty="0"/>
          </a:p>
        </p:txBody>
      </p:sp>
      <p:pic>
        <p:nvPicPr>
          <p:cNvPr id="9" name="Picture 4" descr="C:\Documents and Settings\claudiap.morales\Escritorio\posit amarillo.png"/>
          <p:cNvPicPr>
            <a:picLocks noChangeAspect="1" noChangeArrowheads="1"/>
          </p:cNvPicPr>
          <p:nvPr/>
        </p:nvPicPr>
        <p:blipFill>
          <a:blip r:embed="rId3"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14" name="13 CuadroTexto"/>
          <p:cNvSpPr txBox="1"/>
          <p:nvPr/>
        </p:nvSpPr>
        <p:spPr>
          <a:xfrm>
            <a:off x="642910" y="2000240"/>
            <a:ext cx="1000132" cy="369332"/>
          </a:xfrm>
          <a:prstGeom prst="rect">
            <a:avLst/>
          </a:prstGeom>
          <a:noFill/>
        </p:spPr>
        <p:txBody>
          <a:bodyPr wrap="square" rtlCol="0">
            <a:spAutoFit/>
          </a:bodyPr>
          <a:lstStyle/>
          <a:p>
            <a:r>
              <a:rPr lang="es-GT" dirty="0" smtClean="0"/>
              <a:t>70.95%</a:t>
            </a:r>
            <a:endParaRPr lang="es-GT" dirty="0"/>
          </a:p>
        </p:txBody>
      </p:sp>
      <p:sp>
        <p:nvSpPr>
          <p:cNvPr id="15" name="14 CuadroTexto"/>
          <p:cNvSpPr txBox="1"/>
          <p:nvPr/>
        </p:nvSpPr>
        <p:spPr>
          <a:xfrm>
            <a:off x="714348" y="357166"/>
            <a:ext cx="5000660" cy="523220"/>
          </a:xfrm>
          <a:prstGeom prst="rect">
            <a:avLst/>
          </a:prstGeom>
          <a:noFill/>
        </p:spPr>
        <p:txBody>
          <a:bodyPr wrap="square" rtlCol="0">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14</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 name="9 Rectángulo redondeado"/>
          <p:cNvSpPr/>
          <p:nvPr/>
        </p:nvSpPr>
        <p:spPr>
          <a:xfrm>
            <a:off x="2051720" y="5445224"/>
            <a:ext cx="5715040" cy="85725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INDEXACION 6%</a:t>
            </a:r>
            <a:endParaRPr lang="es-GT"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par>
                          <p:cTn id="14" fill="hold">
                            <p:stCondLst>
                              <p:cond delay="0"/>
                            </p:stCondLst>
                            <p:childTnLst>
                              <p:par>
                                <p:cTn id="15" presetID="4" presetClass="entr" presetSubtype="16"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ox(in)">
                                      <p:cBhvr>
                                        <p:cTn id="17" dur="3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3" name="2 Rectángulo"/>
          <p:cNvSpPr/>
          <p:nvPr/>
        </p:nvSpPr>
        <p:spPr>
          <a:xfrm>
            <a:off x="1115616" y="404664"/>
            <a:ext cx="2076209" cy="523220"/>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15</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4 Rectángulo redondeado">
            <a:hlinkClick r:id="rId3" action="ppaction://hlinksldjump"/>
          </p:cNvPr>
          <p:cNvSpPr/>
          <p:nvPr/>
        </p:nvSpPr>
        <p:spPr>
          <a:xfrm>
            <a:off x="2105116" y="4405403"/>
            <a:ext cx="5500726"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80</a:t>
            </a:r>
            <a:endParaRPr lang="es-GT" sz="2400" dirty="0"/>
          </a:p>
        </p:txBody>
      </p:sp>
      <p:sp>
        <p:nvSpPr>
          <p:cNvPr id="6" name="5 Rectángulo redondeado"/>
          <p:cNvSpPr/>
          <p:nvPr/>
        </p:nvSpPr>
        <p:spPr>
          <a:xfrm>
            <a:off x="2071670" y="3357562"/>
            <a:ext cx="5286412"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MONTO  MÁXIMO DE PENSIÓN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12,000.00</a:t>
            </a:r>
            <a:endParaRPr lang="es-GT" sz="2400" dirty="0"/>
          </a:p>
        </p:txBody>
      </p:sp>
      <p:sp>
        <p:nvSpPr>
          <p:cNvPr id="7" name="6 Rectángulo redondeado"/>
          <p:cNvSpPr/>
          <p:nvPr/>
        </p:nvSpPr>
        <p:spPr>
          <a:xfrm>
            <a:off x="2071670" y="2357430"/>
            <a:ext cx="5286412"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8" name="6 Rectángulo redondeado"/>
          <p:cNvSpPr/>
          <p:nvPr/>
        </p:nvSpPr>
        <p:spPr>
          <a:xfrm>
            <a:off x="2071670" y="1285860"/>
            <a:ext cx="5214974"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9" name="8 CuadroTexto"/>
          <p:cNvSpPr txBox="1"/>
          <p:nvPr/>
        </p:nvSpPr>
        <p:spPr>
          <a:xfrm>
            <a:off x="571472" y="2143116"/>
            <a:ext cx="1000132" cy="369332"/>
          </a:xfrm>
          <a:prstGeom prst="rect">
            <a:avLst/>
          </a:prstGeom>
          <a:noFill/>
        </p:spPr>
        <p:txBody>
          <a:bodyPr wrap="square" rtlCol="0">
            <a:spAutoFit/>
          </a:bodyPr>
          <a:lstStyle/>
          <a:p>
            <a:r>
              <a:rPr lang="es-GT" dirty="0" smtClean="0"/>
              <a:t>86.50%</a:t>
            </a:r>
            <a:endParaRPr lang="es-GT" dirty="0"/>
          </a:p>
        </p:txBody>
      </p:sp>
      <p:sp>
        <p:nvSpPr>
          <p:cNvPr id="10" name="9 Rectángulo redondeado">
            <a:hlinkClick r:id="rId3" action="ppaction://hlinksldjump"/>
          </p:cNvPr>
          <p:cNvSpPr/>
          <p:nvPr/>
        </p:nvSpPr>
        <p:spPr>
          <a:xfrm>
            <a:off x="2123728" y="5589240"/>
            <a:ext cx="5500726" cy="85725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INDEXACION 6%</a:t>
            </a:r>
            <a:endParaRPr lang="es-GT"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4" presetClass="entr" presetSubtype="16"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ox(in)">
                                      <p:cBhvr>
                                        <p:cTn id="20"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14414" y="500042"/>
            <a:ext cx="2076209" cy="954107"/>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16</a:t>
            </a:r>
          </a:p>
          <a:p>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4" name="3 Rectángulo redondeado"/>
          <p:cNvSpPr/>
          <p:nvPr/>
        </p:nvSpPr>
        <p:spPr>
          <a:xfrm>
            <a:off x="2071670" y="4357694"/>
            <a:ext cx="5429288"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85</a:t>
            </a:r>
            <a:endParaRPr lang="es-GT" sz="2400" dirty="0"/>
          </a:p>
        </p:txBody>
      </p:sp>
      <p:sp>
        <p:nvSpPr>
          <p:cNvPr id="5" name="4 Rectángulo redondeado">
            <a:hlinkClick r:id="rId3" action="ppaction://hlinksldjump"/>
          </p:cNvPr>
          <p:cNvSpPr/>
          <p:nvPr/>
        </p:nvSpPr>
        <p:spPr>
          <a:xfrm>
            <a:off x="2071670" y="3357562"/>
            <a:ext cx="5286412"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PORCENTAJE DE PENSIÓN = 80%</a:t>
            </a:r>
            <a:endParaRPr lang="es-GT" sz="2400" dirty="0"/>
          </a:p>
        </p:txBody>
      </p:sp>
      <p:sp>
        <p:nvSpPr>
          <p:cNvPr id="6" name="5 Rectángulo redondeado"/>
          <p:cNvSpPr/>
          <p:nvPr/>
        </p:nvSpPr>
        <p:spPr>
          <a:xfrm>
            <a:off x="2214546" y="2357430"/>
            <a:ext cx="5214974"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7" name="6 Rectángulo redondeado"/>
          <p:cNvSpPr/>
          <p:nvPr/>
        </p:nvSpPr>
        <p:spPr>
          <a:xfrm>
            <a:off x="2214546" y="1285860"/>
            <a:ext cx="5286412"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8" name="7 CuadroTexto"/>
          <p:cNvSpPr txBox="1"/>
          <p:nvPr/>
        </p:nvSpPr>
        <p:spPr>
          <a:xfrm>
            <a:off x="571472" y="2214554"/>
            <a:ext cx="1000132" cy="369332"/>
          </a:xfrm>
          <a:prstGeom prst="rect">
            <a:avLst/>
          </a:prstGeom>
          <a:noFill/>
        </p:spPr>
        <p:txBody>
          <a:bodyPr wrap="square" rtlCol="0">
            <a:spAutoFit/>
          </a:bodyPr>
          <a:lstStyle/>
          <a:p>
            <a:r>
              <a:rPr lang="es-GT" dirty="0" smtClean="0"/>
              <a:t>72.80%</a:t>
            </a:r>
            <a:endParaRPr lang="es-GT" dirty="0"/>
          </a:p>
        </p:txBody>
      </p:sp>
      <p:sp>
        <p:nvSpPr>
          <p:cNvPr id="9" name="8 Rectángulo redondeado"/>
          <p:cNvSpPr/>
          <p:nvPr/>
        </p:nvSpPr>
        <p:spPr>
          <a:xfrm>
            <a:off x="2195736" y="5517232"/>
            <a:ext cx="5429288" cy="85725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INDEXACION 6%</a:t>
            </a:r>
            <a:endParaRPr lang="es-GT"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afterEffect">
                                  <p:stCondLst>
                                    <p:cond delay="0"/>
                                  </p:stCondLst>
                                  <p:childTnLst>
                                    <p:animScale>
                                      <p:cBhvr>
                                        <p:cTn id="6" dur="1000" fill="hold"/>
                                        <p:tgtEl>
                                          <p:spTgt spid="5"/>
                                        </p:tgtEl>
                                      </p:cBhvr>
                                      <p:by x="100000" y="120000"/>
                                    </p:animScale>
                                  </p:childTnLst>
                                </p:cTn>
                              </p:par>
                            </p:childTnLst>
                          </p:cTn>
                        </p:par>
                        <p:par>
                          <p:cTn id="7" fill="hold">
                            <p:stCondLst>
                              <p:cond delay="1000"/>
                            </p:stCondLst>
                            <p:childTnLst>
                              <p:par>
                                <p:cTn id="8" presetID="16" presetClass="entr" presetSubtype="21"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heckerboard(across)">
                                      <p:cBhvr>
                                        <p:cTn id="15" dur="500"/>
                                        <p:tgtEl>
                                          <p:spTgt spid="3"/>
                                        </p:tgtEl>
                                      </p:cBhvr>
                                    </p:animEffect>
                                  </p:childTnLst>
                                </p:cTn>
                              </p:par>
                            </p:childTnLst>
                          </p:cTn>
                        </p:par>
                        <p:par>
                          <p:cTn id="16" fill="hold">
                            <p:stCondLst>
                              <p:cond delay="500"/>
                            </p:stCondLst>
                            <p:childTnLst>
                              <p:par>
                                <p:cTn id="17" presetID="4"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ox(in)">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1538" y="500042"/>
            <a:ext cx="2076209" cy="523220"/>
          </a:xfrm>
          <a:prstGeom prst="rect">
            <a:avLst/>
          </a:prstGeom>
        </p:spPr>
        <p:txBody>
          <a:bodyPr wrap="none">
            <a:spAutoFit/>
          </a:bodyPr>
          <a:lstStyle/>
          <a:p>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COMBO </a:t>
            </a:r>
            <a:r>
              <a:rPr lang="es-GT"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17</a:t>
            </a:r>
            <a:endParaRPr lang="es-G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Picture 4" descr="C:\Documents and Settings\claudiap.morales\Escritorio\posit amarillo.png"/>
          <p:cNvPicPr>
            <a:picLocks noChangeAspect="1" noChangeArrowheads="1"/>
          </p:cNvPicPr>
          <p:nvPr/>
        </p:nvPicPr>
        <p:blipFill>
          <a:blip r:embed="rId2" cstate="print"/>
          <a:srcRect/>
          <a:stretch>
            <a:fillRect/>
          </a:stretch>
        </p:blipFill>
        <p:spPr bwMode="auto">
          <a:xfrm>
            <a:off x="428596" y="1428736"/>
            <a:ext cx="1357322" cy="1598613"/>
          </a:xfrm>
          <a:prstGeom prst="rect">
            <a:avLst/>
          </a:prstGeom>
          <a:ln>
            <a:noFill/>
          </a:ln>
          <a:effectLst>
            <a:outerShdw blurRad="292100" dist="139700" dir="2700000" algn="tl" rotWithShape="0">
              <a:srgbClr val="333333">
                <a:alpha val="65000"/>
              </a:srgbClr>
            </a:outerShdw>
          </a:effectLst>
        </p:spPr>
      </p:pic>
      <p:sp>
        <p:nvSpPr>
          <p:cNvPr id="4" name="3 Rectángulo redondeado"/>
          <p:cNvSpPr/>
          <p:nvPr/>
        </p:nvSpPr>
        <p:spPr>
          <a:xfrm>
            <a:off x="2071670" y="4429132"/>
            <a:ext cx="5357850" cy="857256"/>
          </a:xfrm>
          <a:prstGeom prst="roundRect">
            <a:avLst/>
          </a:prstGeom>
          <a:solidFill>
            <a:srgbClr val="E528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SUMA DE EDAD MAS ANTIGÜEDAD = 80</a:t>
            </a:r>
            <a:endParaRPr lang="es-GT" sz="2400" dirty="0"/>
          </a:p>
        </p:txBody>
      </p:sp>
      <p:sp>
        <p:nvSpPr>
          <p:cNvPr id="5" name="4 Rectángulo redondeado"/>
          <p:cNvSpPr/>
          <p:nvPr/>
        </p:nvSpPr>
        <p:spPr>
          <a:xfrm>
            <a:off x="2071670" y="3357562"/>
            <a:ext cx="5286412" cy="857256"/>
          </a:xfrm>
          <a:prstGeom prst="roundRect">
            <a:avLst/>
          </a:prstGeom>
          <a:solidFill>
            <a:srgbClr val="FA8E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PORCENTAJE DE PENSIÓN = 80%</a:t>
            </a:r>
            <a:endParaRPr lang="es-GT" sz="2400" dirty="0"/>
          </a:p>
        </p:txBody>
      </p:sp>
      <p:sp>
        <p:nvSpPr>
          <p:cNvPr id="6" name="5 Rectángulo redondeado"/>
          <p:cNvSpPr/>
          <p:nvPr/>
        </p:nvSpPr>
        <p:spPr>
          <a:xfrm>
            <a:off x="2214546" y="2357430"/>
            <a:ext cx="5214974" cy="85725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SEGURO POR CASO DE MUERTE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Q 30,000.00</a:t>
            </a:r>
            <a:endParaRPr lang="es-GT" sz="2400" dirty="0"/>
          </a:p>
        </p:txBody>
      </p:sp>
      <p:sp>
        <p:nvSpPr>
          <p:cNvPr id="7" name="6 Rectángulo redondeado"/>
          <p:cNvSpPr/>
          <p:nvPr/>
        </p:nvSpPr>
        <p:spPr>
          <a:xfrm>
            <a:off x="2071670" y="1285860"/>
            <a:ext cx="5429288" cy="8572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G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EDAD MÁXIMA PARA INGRESAR =</a:t>
            </a:r>
          </a:p>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45 AÑOS</a:t>
            </a:r>
            <a:endParaRPr lang="es-GT" sz="2400" dirty="0"/>
          </a:p>
        </p:txBody>
      </p:sp>
      <p:sp>
        <p:nvSpPr>
          <p:cNvPr id="8" name="7 CuadroTexto"/>
          <p:cNvSpPr txBox="1"/>
          <p:nvPr/>
        </p:nvSpPr>
        <p:spPr>
          <a:xfrm>
            <a:off x="642910" y="2214554"/>
            <a:ext cx="1000132" cy="369332"/>
          </a:xfrm>
          <a:prstGeom prst="rect">
            <a:avLst/>
          </a:prstGeom>
          <a:noFill/>
        </p:spPr>
        <p:txBody>
          <a:bodyPr wrap="square" rtlCol="0">
            <a:spAutoFit/>
          </a:bodyPr>
          <a:lstStyle/>
          <a:p>
            <a:r>
              <a:rPr lang="es-GT" dirty="0" smtClean="0"/>
              <a:t>87.95%</a:t>
            </a:r>
            <a:endParaRPr lang="es-GT" dirty="0"/>
          </a:p>
        </p:txBody>
      </p:sp>
      <p:sp>
        <p:nvSpPr>
          <p:cNvPr id="9" name="8 Rectángulo redondeado"/>
          <p:cNvSpPr/>
          <p:nvPr/>
        </p:nvSpPr>
        <p:spPr>
          <a:xfrm>
            <a:off x="2123728" y="5589240"/>
            <a:ext cx="5357850" cy="85725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           INDEXACION 6%</a:t>
            </a:r>
            <a:endParaRPr lang="es-GT"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par>
                          <p:cTn id="11" fill="hold">
                            <p:stCondLst>
                              <p:cond delay="1000"/>
                            </p:stCondLst>
                            <p:childTnLst>
                              <p:par>
                                <p:cTn id="12" presetID="16" presetClass="entr" presetSubtype="21"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4" presetClass="entr" presetSubtype="16"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ox(in)">
                                      <p:cBhvr>
                                        <p:cTn id="2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979712" y="2780928"/>
            <a:ext cx="5040560" cy="707886"/>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s-GT" sz="4000" dirty="0" smtClean="0"/>
              <a:t>   CONCLUSIONES</a:t>
            </a:r>
            <a:endParaRPr lang="es-GT" dirty="0"/>
          </a:p>
        </p:txBody>
      </p:sp>
    </p:spTree>
    <p:extLst>
      <p:ext uri="{BB962C8B-B14F-4D97-AF65-F5344CB8AC3E}">
        <p14:creationId xmlns:p14="http://schemas.microsoft.com/office/powerpoint/2010/main" val="17860323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139454" y="476672"/>
            <a:ext cx="6696744"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just"/>
            <a:r>
              <a:rPr lang="es-GT" i="1" dirty="0"/>
              <a:t>Al 30 de abril de 2011, el Plan de Prestaciones muestra estabilidad financiera, la actual prima de financiamiento de 44.36% permite mantener el equilibrio del Plan por lo menos durante 15 años.</a:t>
            </a:r>
            <a:endParaRPr lang="es-GT" dirty="0"/>
          </a:p>
          <a:p>
            <a:pPr algn="just"/>
            <a:r>
              <a:rPr lang="es-GT" i="1" dirty="0"/>
              <a:t> </a:t>
            </a:r>
            <a:endParaRPr lang="es-GT" dirty="0"/>
          </a:p>
        </p:txBody>
      </p:sp>
      <p:sp>
        <p:nvSpPr>
          <p:cNvPr id="6" name="5 Rectángulo"/>
          <p:cNvSpPr/>
          <p:nvPr/>
        </p:nvSpPr>
        <p:spPr>
          <a:xfrm>
            <a:off x="1115616" y="2098016"/>
            <a:ext cx="6768752" cy="2308324"/>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just"/>
            <a:r>
              <a:rPr lang="es-GT" i="1" dirty="0"/>
              <a:t>El estudio comparativo del techo fijo de las prestaciones, como actualmente esta regulado y el techo establecido sobre la base de porcentajes, concluye que la segunda modalidad tiene impactos significativos en las reservas del Plan, debido a la velocidad en que se incrementan los salarios, asimismo, esta última beneficia a los trabajadores con salarios mayores de Q.12,000, los cuales constituyen el 14.75%, en perjuicio de la mayoría de trabajadores.</a:t>
            </a:r>
            <a:endParaRPr lang="es-GT" dirty="0"/>
          </a:p>
        </p:txBody>
      </p:sp>
      <p:sp>
        <p:nvSpPr>
          <p:cNvPr id="7" name="6 Rectángulo"/>
          <p:cNvSpPr/>
          <p:nvPr/>
        </p:nvSpPr>
        <p:spPr>
          <a:xfrm>
            <a:off x="1193344" y="4635798"/>
            <a:ext cx="6696744" cy="147732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just"/>
            <a:r>
              <a:rPr lang="es-GT" i="1" dirty="0"/>
              <a:t>La modificación de la sumatoria de edad y tiempo de servicio de 85 a 80 puntos, representa  un incremento en la prima de contribución de 44.36% a 51.90%, es decir 7.54%, con un impacto financiero estimado de Q.41.4 millones.</a:t>
            </a:r>
            <a:endParaRPr lang="es-GT" dirty="0"/>
          </a:p>
        </p:txBody>
      </p:sp>
    </p:spTree>
    <p:extLst>
      <p:ext uri="{BB962C8B-B14F-4D97-AF65-F5344CB8AC3E}">
        <p14:creationId xmlns:p14="http://schemas.microsoft.com/office/powerpoint/2010/main" val="1217560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15616" y="566905"/>
            <a:ext cx="6696744" cy="203132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s-GT" i="1" dirty="0" smtClean="0"/>
              <a:t>Indexar las pensiones con base en un porcentaje de 6% anual, representa un incremento en la prima de contribución de 21.65%, equivalente a un impacto financiero de Q. 119.1 millones anuales; y si se realiza cada dos años, el incremento de la prima de contribución es de 7.7% equivalente a un impacto financiero de Q.42.3 millones anuales.</a:t>
            </a:r>
            <a:endParaRPr lang="es-GT" dirty="0"/>
          </a:p>
        </p:txBody>
      </p:sp>
      <p:sp>
        <p:nvSpPr>
          <p:cNvPr id="3" name="2 Rectángulo"/>
          <p:cNvSpPr/>
          <p:nvPr/>
        </p:nvSpPr>
        <p:spPr>
          <a:xfrm>
            <a:off x="1281089" y="2852936"/>
            <a:ext cx="6552728" cy="12003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pPr lvl="0" algn="just"/>
            <a:r>
              <a:rPr lang="es-GT" i="1" dirty="0"/>
              <a:t>Reducir la edad de ingreso al Plan de 45 a 40 años conlleva un incremento de la prima en 2.53% respecto a la prima de equilibrio, con un impacto de Q. 13.90 millones anuales.</a:t>
            </a:r>
            <a:endParaRPr lang="es-GT" dirty="0"/>
          </a:p>
        </p:txBody>
      </p:sp>
      <p:sp>
        <p:nvSpPr>
          <p:cNvPr id="4" name="3 Rectángulo"/>
          <p:cNvSpPr/>
          <p:nvPr/>
        </p:nvSpPr>
        <p:spPr>
          <a:xfrm>
            <a:off x="1295636" y="4437112"/>
            <a:ext cx="6516724" cy="1200329"/>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es-GT" i="1" dirty="0"/>
              <a:t>Incrementar el Seguro de Vida de Q. 10,000 a Q. 30,000, sin modificar las otras prestaciones, conllevaría aumentar la prima de contribución en 0.32%, con un impacto financiero de Q. 1.7 millones anuales.</a:t>
            </a:r>
            <a:endParaRPr lang="es-GT" dirty="0"/>
          </a:p>
        </p:txBody>
      </p:sp>
    </p:spTree>
    <p:extLst>
      <p:ext uri="{BB962C8B-B14F-4D97-AF65-F5344CB8AC3E}">
        <p14:creationId xmlns:p14="http://schemas.microsoft.com/office/powerpoint/2010/main" val="2541432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604" y="820488"/>
            <a:ext cx="6913777" cy="4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24412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428179"/>
            <a:ext cx="7488832"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just"/>
            <a:r>
              <a:rPr lang="es-GT" i="1" dirty="0"/>
              <a:t>Otorgar licencias sin goce de sueldo a los trabajadores pertenecientes al Plan de Prestaciones afecta las finanzas del mismo, cuando el pago de las cuotas laboral y patronal no se realiza oportunamente al no tomarse la decisión al inicio de la licencia, por parte del trabajador, de estar o no protegido por el Plan. Esta situación provocó que el Plan de Prestaciones dejara de percibir en el año 2010 Q. 1.4 millones</a:t>
            </a:r>
            <a:r>
              <a:rPr lang="es-GT" i="1" dirty="0" smtClean="0"/>
              <a:t>.</a:t>
            </a:r>
            <a:r>
              <a:rPr lang="es-GT" i="1" dirty="0"/>
              <a:t> </a:t>
            </a:r>
            <a:endParaRPr lang="es-GT" dirty="0"/>
          </a:p>
        </p:txBody>
      </p:sp>
      <p:sp>
        <p:nvSpPr>
          <p:cNvPr id="3" name="2 Rectángulo"/>
          <p:cNvSpPr/>
          <p:nvPr/>
        </p:nvSpPr>
        <p:spPr>
          <a:xfrm>
            <a:off x="683568" y="2636912"/>
            <a:ext cx="7344816"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just"/>
            <a:r>
              <a:rPr lang="es-GT" i="1" dirty="0"/>
              <a:t>El reingreso al Plan de Prestaciones de los trabajadores que se retiraron voluntariamente desde el año 2004, es conveniente si lo hace la totalidad de ellos, considerando que se amplía el número de contribuyentes.    </a:t>
            </a:r>
            <a:endParaRPr lang="es-GT" dirty="0"/>
          </a:p>
        </p:txBody>
      </p:sp>
      <p:sp>
        <p:nvSpPr>
          <p:cNvPr id="4" name="3 Rectángulo"/>
          <p:cNvSpPr/>
          <p:nvPr/>
        </p:nvSpPr>
        <p:spPr>
          <a:xfrm>
            <a:off x="683568" y="4162147"/>
            <a:ext cx="7378671" cy="1754326"/>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algn="just"/>
            <a:r>
              <a:rPr lang="es-GT" i="1" dirty="0"/>
              <a:t>La situación financiera del Plan de Prestaciones es estable, derivado que las reservas acumuladas cubren los compromisos pendientes, los cuales podrían incrementar los egresos del Plan a corto y mediano plazo ante la probabilidad de que aproximadamente 800 trabajadores que cumplen con los requisitos se retiren. </a:t>
            </a:r>
            <a:endParaRPr lang="es-GT" dirty="0"/>
          </a:p>
        </p:txBody>
      </p:sp>
    </p:spTree>
    <p:extLst>
      <p:ext uri="{BB962C8B-B14F-4D97-AF65-F5344CB8AC3E}">
        <p14:creationId xmlns:p14="http://schemas.microsoft.com/office/powerpoint/2010/main" val="183452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15673" y="2663914"/>
            <a:ext cx="3816424" cy="954107"/>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s-GT" sz="2800" dirty="0" smtClean="0"/>
              <a:t>    RECOMENDACIONES</a:t>
            </a:r>
            <a:endParaRPr lang="es-GT" sz="2800" dirty="0"/>
          </a:p>
        </p:txBody>
      </p:sp>
    </p:spTree>
    <p:extLst>
      <p:ext uri="{BB962C8B-B14F-4D97-AF65-F5344CB8AC3E}">
        <p14:creationId xmlns:p14="http://schemas.microsoft.com/office/powerpoint/2010/main" val="39285280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43608" y="548680"/>
            <a:ext cx="7272808"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lgn="just"/>
            <a:r>
              <a:rPr lang="es-GT" i="1" dirty="0"/>
              <a:t>Mantener la actual cuota de contribución patronal y laboral del Plan de Prestaciones, la que de por sí es elevada, con la finalidad de lograr el punto de equilibrio del Plan durante 15 años, y cualquier modificación a los beneficios tendría que ajustarse a esta recomendación.</a:t>
            </a:r>
            <a:endParaRPr lang="es-GT" dirty="0"/>
          </a:p>
        </p:txBody>
      </p:sp>
      <p:sp>
        <p:nvSpPr>
          <p:cNvPr id="3" name="2 Rectángulo"/>
          <p:cNvSpPr/>
          <p:nvPr/>
        </p:nvSpPr>
        <p:spPr>
          <a:xfrm>
            <a:off x="1123839" y="2381772"/>
            <a:ext cx="7272808" cy="92333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just"/>
            <a:r>
              <a:rPr lang="es-GT" i="1" dirty="0"/>
              <a:t>Mantener el Sistema de Techo Fijo para las prestaciones que otorga el Plan, ya que este beneficia al  mayor número de trabajadores afiliados.</a:t>
            </a:r>
            <a:endParaRPr lang="es-GT" dirty="0"/>
          </a:p>
        </p:txBody>
      </p:sp>
      <p:sp>
        <p:nvSpPr>
          <p:cNvPr id="4" name="3 Rectángulo"/>
          <p:cNvSpPr/>
          <p:nvPr/>
        </p:nvSpPr>
        <p:spPr>
          <a:xfrm>
            <a:off x="1204072" y="3501008"/>
            <a:ext cx="7112343"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just"/>
            <a:r>
              <a:rPr lang="es-GT" i="1" dirty="0"/>
              <a:t>Establecer el techo máximo para las pensiones en Q. 11,800.00, tomando en cuenta que este se ajusta a la prima actual de financiamiento del Plan y que el mismo beneficia al mayor número de trabajadores afiliados. En el caso de las compensaciones económicas el techo de Q11,800.00 será anual, para efectos del cálculo de dicha prestación. Este monto se propone sea revisado cada 5 años</a:t>
            </a:r>
            <a:r>
              <a:rPr lang="es-GT" i="1" dirty="0" smtClean="0"/>
              <a:t>.</a:t>
            </a:r>
            <a:r>
              <a:rPr lang="es-GT" i="1" dirty="0"/>
              <a:t> </a:t>
            </a:r>
            <a:endParaRPr lang="es-GT" dirty="0"/>
          </a:p>
        </p:txBody>
      </p:sp>
    </p:spTree>
    <p:extLst>
      <p:ext uri="{BB962C8B-B14F-4D97-AF65-F5344CB8AC3E}">
        <p14:creationId xmlns:p14="http://schemas.microsoft.com/office/powerpoint/2010/main" val="221845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548680"/>
            <a:ext cx="7632848"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just"/>
            <a:r>
              <a:rPr lang="es-GT" i="1" dirty="0"/>
              <a:t>Se sugiere la revisión actuarial del Plan cada 5 años para que además de verificar su situación financiera se cuantifiquen las posibles economías derivadas de la diferencia entre el comportamiento financiero real del Plan y el esperado según las hipótesis técnicas.</a:t>
            </a:r>
            <a:endParaRPr lang="es-GT" dirty="0"/>
          </a:p>
        </p:txBody>
      </p:sp>
      <p:sp>
        <p:nvSpPr>
          <p:cNvPr id="3" name="2 Rectángulo"/>
          <p:cNvSpPr/>
          <p:nvPr/>
        </p:nvSpPr>
        <p:spPr>
          <a:xfrm>
            <a:off x="899592" y="2276872"/>
            <a:ext cx="7488832" cy="92333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just"/>
            <a:r>
              <a:rPr lang="es-GT" i="1" dirty="0"/>
              <a:t>Admitir la reincorporación de los trabajadores que renunciaron al Plan, siempre que sea la totalidad de los trabajadores que se retiraron.  </a:t>
            </a:r>
            <a:endParaRPr lang="es-GT" dirty="0"/>
          </a:p>
        </p:txBody>
      </p:sp>
      <p:sp>
        <p:nvSpPr>
          <p:cNvPr id="4" name="3 Rectángulo"/>
          <p:cNvSpPr/>
          <p:nvPr/>
        </p:nvSpPr>
        <p:spPr>
          <a:xfrm>
            <a:off x="982328" y="3356992"/>
            <a:ext cx="7406095"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just"/>
            <a:r>
              <a:rPr lang="es-GT" i="1" dirty="0"/>
              <a:t>En los casos de licencia sin goce de sueldo, normar que el trabajador afiliado al Plan de Prestaciones al momento de solicitarla, deberá definir la aceptación de la protección del Plan durante el tiempo que dure la licencia, cuando opte por esta protección deberá pagar la cuota patronal y laboral</a:t>
            </a:r>
            <a:r>
              <a:rPr lang="es-GT" i="1" dirty="0" smtClean="0"/>
              <a:t>.</a:t>
            </a:r>
            <a:r>
              <a:rPr lang="es-GT" i="1" dirty="0"/>
              <a:t> </a:t>
            </a:r>
            <a:endParaRPr lang="es-GT" dirty="0"/>
          </a:p>
        </p:txBody>
      </p:sp>
      <p:sp>
        <p:nvSpPr>
          <p:cNvPr id="5" name="4 Rectángulo"/>
          <p:cNvSpPr/>
          <p:nvPr/>
        </p:nvSpPr>
        <p:spPr>
          <a:xfrm>
            <a:off x="982328" y="4941168"/>
            <a:ext cx="7406095"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algn="just"/>
            <a:r>
              <a:rPr lang="es-GT" i="1" dirty="0"/>
              <a:t>No Indexar las pensiones porque representa un incremento en la prima de contribución y por consiguiente produce un impacto financiero significativo para los trabajadores afiliados y la Universidad.</a:t>
            </a:r>
            <a:endParaRPr lang="es-GT" dirty="0"/>
          </a:p>
        </p:txBody>
      </p:sp>
    </p:spTree>
    <p:extLst>
      <p:ext uri="{BB962C8B-B14F-4D97-AF65-F5344CB8AC3E}">
        <p14:creationId xmlns:p14="http://schemas.microsoft.com/office/powerpoint/2010/main" val="1579855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27584" y="476672"/>
            <a:ext cx="7632848" cy="92333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just"/>
            <a:r>
              <a:rPr lang="es-GT" i="1" dirty="0"/>
              <a:t>Mantener el  ingreso al Plan de Prestaciones en una edad cronológica no mayor de 45 años, porque rebajar la edad representa reducir la base de contribuyentes al Plan.</a:t>
            </a:r>
            <a:endParaRPr lang="es-GT" dirty="0"/>
          </a:p>
        </p:txBody>
      </p:sp>
      <p:sp>
        <p:nvSpPr>
          <p:cNvPr id="3" name="2 Rectángulo"/>
          <p:cNvSpPr/>
          <p:nvPr/>
        </p:nvSpPr>
        <p:spPr>
          <a:xfrm>
            <a:off x="794440" y="1988840"/>
            <a:ext cx="7632848"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algn="just"/>
            <a:r>
              <a:rPr lang="es-GT" i="1" dirty="0"/>
              <a:t>Aumentar el Seguro de Vida a Q. 30,000, en virtud de que no incrementa la cuota de contribución y porque beneficia a la totalidad de miembros del Plan de Prestaciones, siempre que no se modifiquen ninguna de las recomendaciones anteriores.</a:t>
            </a:r>
            <a:endParaRPr lang="es-GT" dirty="0"/>
          </a:p>
        </p:txBody>
      </p:sp>
      <p:sp>
        <p:nvSpPr>
          <p:cNvPr id="4" name="3 Rectángulo"/>
          <p:cNvSpPr/>
          <p:nvPr/>
        </p:nvSpPr>
        <p:spPr>
          <a:xfrm>
            <a:off x="827584" y="3789040"/>
            <a:ext cx="7599704"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just"/>
            <a:r>
              <a:rPr lang="es-GT" i="1" dirty="0"/>
              <a:t>Mantener la sumatoria de edad y tiempo de servicio en 85 puntos para optar a la jubilación; reducirla a 80 puntos significa ampliar el número actual de trabajadores que pueden optar a la misma, así como, incrementar la prima de contribución.</a:t>
            </a:r>
            <a:endParaRPr lang="es-GT" dirty="0"/>
          </a:p>
        </p:txBody>
      </p:sp>
    </p:spTree>
    <p:extLst>
      <p:ext uri="{BB962C8B-B14F-4D97-AF65-F5344CB8AC3E}">
        <p14:creationId xmlns:p14="http://schemas.microsoft.com/office/powerpoint/2010/main" val="3301620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928794" y="2786058"/>
            <a:ext cx="5715040" cy="769441"/>
          </a:xfrm>
          <a:prstGeom prst="rect">
            <a:avLst/>
          </a:prstGeom>
          <a:noFill/>
        </p:spPr>
        <p:txBody>
          <a:bodyPr wrap="square" rtlCol="0">
            <a:spAutoFit/>
          </a:bodyPr>
          <a:lstStyle/>
          <a:p>
            <a:r>
              <a:rPr lang="es-GT" sz="4400" dirty="0" smtClean="0"/>
              <a:t>MUCHAS GRACIAS</a:t>
            </a:r>
            <a:endParaRPr lang="es-GT" sz="4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3 Gráfico">
            <a:hlinkClick r:id="rId2" action="ppaction://hlinksldjump"/>
          </p:cNvPr>
          <p:cNvGraphicFramePr/>
          <p:nvPr/>
        </p:nvGraphicFramePr>
        <p:xfrm>
          <a:off x="1285852" y="785794"/>
          <a:ext cx="6215106" cy="42862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a:hlinkClick r:id="rId2" action="ppaction://hlinksldjump"/>
          </p:cNvPr>
          <p:cNvPicPr>
            <a:picLocks noChangeAspect="1" noChangeArrowheads="1"/>
          </p:cNvPicPr>
          <p:nvPr/>
        </p:nvPicPr>
        <p:blipFill>
          <a:blip r:embed="rId3" cstate="print"/>
          <a:srcRect/>
          <a:stretch>
            <a:fillRect/>
          </a:stretch>
        </p:blipFill>
        <p:spPr bwMode="auto">
          <a:xfrm>
            <a:off x="1214414" y="857231"/>
            <a:ext cx="7637319" cy="459506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411860"/>
            <a:ext cx="7301372" cy="4838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16440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549300" y="1071546"/>
            <a:ext cx="7352552" cy="44237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857" y="1196752"/>
            <a:ext cx="7293496"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4279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hlinkClick r:id="rId2" action="ppaction://hlinksldjump"/>
          </p:cNvPr>
          <p:cNvPicPr>
            <a:picLocks noChangeAspect="1" noChangeArrowheads="1"/>
          </p:cNvPicPr>
          <p:nvPr/>
        </p:nvPicPr>
        <p:blipFill>
          <a:blip r:embed="rId3" cstate="print"/>
          <a:srcRect/>
          <a:stretch>
            <a:fillRect/>
          </a:stretch>
        </p:blipFill>
        <p:spPr bwMode="auto">
          <a:xfrm>
            <a:off x="73377" y="214290"/>
            <a:ext cx="5303459" cy="3190878"/>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cstate="print"/>
          <a:srcRect/>
          <a:stretch>
            <a:fillRect/>
          </a:stretch>
        </p:blipFill>
        <p:spPr bwMode="auto">
          <a:xfrm>
            <a:off x="3288087" y="3429000"/>
            <a:ext cx="5303459" cy="31908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836712"/>
            <a:ext cx="4680520" cy="5287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2020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738" y="1100896"/>
            <a:ext cx="8287462" cy="3912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9920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303992" y="228952"/>
            <a:ext cx="8066614" cy="52717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331640" y="2708920"/>
            <a:ext cx="5976664" cy="58477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s-GT" sz="3200" dirty="0" smtClean="0"/>
              <a:t>    ESCENARIOS REVISADOS</a:t>
            </a:r>
            <a:endParaRPr lang="es-GT" sz="3200" dirty="0"/>
          </a:p>
        </p:txBody>
      </p:sp>
    </p:spTree>
    <p:extLst>
      <p:ext uri="{BB962C8B-B14F-4D97-AF65-F5344CB8AC3E}">
        <p14:creationId xmlns:p14="http://schemas.microsoft.com/office/powerpoint/2010/main" val="2324853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30" y="404664"/>
            <a:ext cx="8809190" cy="5417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4361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844</TotalTime>
  <Words>1552</Words>
  <Application>Microsoft Office PowerPoint</Application>
  <PresentationFormat>Presentación en pantalla (4:3)</PresentationFormat>
  <Paragraphs>180</Paragraphs>
  <Slides>40</Slides>
  <Notes>0</Notes>
  <HiddenSlides>0</HiddenSlides>
  <MMClips>0</MMClips>
  <ScaleCrop>false</ScaleCrop>
  <HeadingPairs>
    <vt:vector size="4" baseType="variant">
      <vt:variant>
        <vt:lpstr>Tema</vt:lpstr>
      </vt:variant>
      <vt:variant>
        <vt:i4>1</vt:i4>
      </vt:variant>
      <vt:variant>
        <vt:lpstr>Títulos de diapositiva</vt:lpstr>
      </vt:variant>
      <vt:variant>
        <vt:i4>40</vt:i4>
      </vt:variant>
    </vt:vector>
  </HeadingPairs>
  <TitlesOfParts>
    <vt:vector size="41" baseType="lpstr">
      <vt:lpstr>Concurrencia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Ramon</dc:creator>
  <cp:lastModifiedBy>Ramón López</cp:lastModifiedBy>
  <cp:revision>83</cp:revision>
  <dcterms:created xsi:type="dcterms:W3CDTF">2011-07-19T02:31:59Z</dcterms:created>
  <dcterms:modified xsi:type="dcterms:W3CDTF">2011-08-10T15:36:59Z</dcterms:modified>
</cp:coreProperties>
</file>